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0" r:id="rId2"/>
    <p:sldId id="283" r:id="rId3"/>
    <p:sldId id="463" r:id="rId4"/>
    <p:sldId id="464" r:id="rId5"/>
    <p:sldId id="465" r:id="rId6"/>
    <p:sldId id="466" r:id="rId7"/>
    <p:sldId id="467" r:id="rId8"/>
    <p:sldId id="468" r:id="rId9"/>
    <p:sldId id="470" r:id="rId10"/>
    <p:sldId id="469" r:id="rId11"/>
    <p:sldId id="273" r:id="rId12"/>
    <p:sldId id="28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DDD81D-10A0-47B4-8966-D7B342EAEF0E}">
          <p14:sldIdLst>
            <p14:sldId id="290"/>
            <p14:sldId id="283"/>
          </p14:sldIdLst>
        </p14:section>
        <p14:section name="Main Presentation" id="{D5889D11-304D-6243-AE57-2F1B22C9EA73}">
          <p14:sldIdLst>
            <p14:sldId id="463"/>
            <p14:sldId id="464"/>
            <p14:sldId id="465"/>
            <p14:sldId id="466"/>
            <p14:sldId id="467"/>
            <p14:sldId id="468"/>
            <p14:sldId id="470"/>
            <p14:sldId id="469"/>
            <p14:sldId id="273"/>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44"/>
      </p:cViewPr>
      <p:guideLst>
        <p:guide orient="horz" pos="2160"/>
        <p:guide pos="2880"/>
      </p:guideLst>
    </p:cSldViewPr>
  </p:slideViewPr>
  <p:notesTextViewPr>
    <p:cViewPr>
      <p:scale>
        <a:sx n="1" d="1"/>
        <a:sy n="1" d="1"/>
      </p:scale>
      <p:origin x="0" y="0"/>
    </p:cViewPr>
  </p:notesTextViewPr>
  <p:sorterViewPr>
    <p:cViewPr>
      <p:scale>
        <a:sx n="100" d="100"/>
        <a:sy n="100" d="100"/>
      </p:scale>
      <p:origin x="0" y="-1616"/>
    </p:cViewPr>
  </p:sorterViewPr>
  <p:notesViewPr>
    <p:cSldViewPr>
      <p:cViewPr>
        <p:scale>
          <a:sx n="90" d="100"/>
          <a:sy n="90" d="100"/>
        </p:scale>
        <p:origin x="1852" y="-2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BAE69-4DE3-4347-A3B0-4F3A3AB660E2}" type="datetimeFigureOut">
              <a:rPr lang="en-US" smtClean="0"/>
              <a:t>7/22/2019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1B115-18DB-4762-9D15-C69F81DFF3C6}" type="slidenum">
              <a:rPr lang="en-US" smtClean="0"/>
              <a:t>‹#›</a:t>
            </a:fld>
            <a:endParaRPr lang="en-US"/>
          </a:p>
        </p:txBody>
      </p:sp>
    </p:spTree>
    <p:extLst>
      <p:ext uri="{BB962C8B-B14F-4D97-AF65-F5344CB8AC3E}">
        <p14:creationId xmlns:p14="http://schemas.microsoft.com/office/powerpoint/2010/main" val="366113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1B115-18DB-4762-9D15-C69F81DFF3C6}" type="slidenum">
              <a:rPr lang="en-US" smtClean="0"/>
              <a:t>1</a:t>
            </a:fld>
            <a:endParaRPr lang="en-US"/>
          </a:p>
        </p:txBody>
      </p:sp>
    </p:spTree>
    <p:extLst>
      <p:ext uri="{BB962C8B-B14F-4D97-AF65-F5344CB8AC3E}">
        <p14:creationId xmlns:p14="http://schemas.microsoft.com/office/powerpoint/2010/main" val="4091866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1B115-18DB-4762-9D15-C69F81DFF3C6}" type="slidenum">
              <a:rPr lang="en-US" smtClean="0"/>
              <a:t>10</a:t>
            </a:fld>
            <a:endParaRPr lang="en-US"/>
          </a:p>
        </p:txBody>
      </p:sp>
    </p:spTree>
    <p:extLst>
      <p:ext uri="{BB962C8B-B14F-4D97-AF65-F5344CB8AC3E}">
        <p14:creationId xmlns:p14="http://schemas.microsoft.com/office/powerpoint/2010/main" val="183949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1B115-18DB-4762-9D15-C69F81DFF3C6}" type="slidenum">
              <a:rPr lang="en-US" smtClean="0"/>
              <a:t>11</a:t>
            </a:fld>
            <a:endParaRPr lang="en-US"/>
          </a:p>
        </p:txBody>
      </p:sp>
    </p:spTree>
    <p:extLst>
      <p:ext uri="{BB962C8B-B14F-4D97-AF65-F5344CB8AC3E}">
        <p14:creationId xmlns:p14="http://schemas.microsoft.com/office/powerpoint/2010/main" val="256665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The Stay Free focuses on addressing the multiple risks faced by adolescent girls and young women. Given the role age disparate relationships play in driving the risk of HIV acquisition in this population, confirmed by the phylogenic study published by Quarraisha Karim, the mandate includes interventions that target their sexual partners such as medical male circumcision      </a:t>
            </a:r>
          </a:p>
        </p:txBody>
      </p:sp>
      <p:sp>
        <p:nvSpPr>
          <p:cNvPr id="4" name="Slide Number Placeholder 3"/>
          <p:cNvSpPr>
            <a:spLocks noGrp="1"/>
          </p:cNvSpPr>
          <p:nvPr>
            <p:ph type="sldNum" sz="quarter" idx="10"/>
          </p:nvPr>
        </p:nvSpPr>
        <p:spPr/>
        <p:txBody>
          <a:bodyPr/>
          <a:lstStyle/>
          <a:p>
            <a:fld id="{0F41B115-18DB-4762-9D15-C69F81DFF3C6}" type="slidenum">
              <a:rPr lang="en-US" smtClean="0"/>
              <a:t>2</a:t>
            </a:fld>
            <a:endParaRPr lang="en-US"/>
          </a:p>
        </p:txBody>
      </p:sp>
    </p:spTree>
    <p:extLst>
      <p:ext uri="{BB962C8B-B14F-4D97-AF65-F5344CB8AC3E}">
        <p14:creationId xmlns:p14="http://schemas.microsoft.com/office/powerpoint/2010/main" val="330251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pace of reduction of new HIV infections has been slow, although better in adolescent girls and young women.  Between 2010 and 2018, there was a 44% reduction. The annual rate of decline has also increased slightly since 2010, now at 3% per year. We know what do to improve the rate of decline.</a:t>
            </a:r>
          </a:p>
          <a:p>
            <a:endParaRPr lang="en-US" dirty="0"/>
          </a:p>
        </p:txBody>
      </p:sp>
      <p:sp>
        <p:nvSpPr>
          <p:cNvPr id="4" name="Slide Number Placeholder 3"/>
          <p:cNvSpPr>
            <a:spLocks noGrp="1"/>
          </p:cNvSpPr>
          <p:nvPr>
            <p:ph type="sldNum" sz="quarter" idx="10"/>
          </p:nvPr>
        </p:nvSpPr>
        <p:spPr/>
        <p:txBody>
          <a:bodyPr/>
          <a:lstStyle/>
          <a:p>
            <a:fld id="{0F41B115-18DB-4762-9D15-C69F81DFF3C6}" type="slidenum">
              <a:rPr lang="en-US" smtClean="0"/>
              <a:t>3</a:t>
            </a:fld>
            <a:endParaRPr lang="en-US"/>
          </a:p>
        </p:txBody>
      </p:sp>
    </p:spTree>
    <p:extLst>
      <p:ext uri="{BB962C8B-B14F-4D97-AF65-F5344CB8AC3E}">
        <p14:creationId xmlns:p14="http://schemas.microsoft.com/office/powerpoint/2010/main" val="388354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13 countries,  the percentage reduction is more than the 26% average and 4 countries the reduction is more than 40%. In Angola and Nigeria, new infections are increasing.  </a:t>
            </a:r>
          </a:p>
        </p:txBody>
      </p:sp>
      <p:sp>
        <p:nvSpPr>
          <p:cNvPr id="4" name="Slide Number Placeholder 3"/>
          <p:cNvSpPr>
            <a:spLocks noGrp="1"/>
          </p:cNvSpPr>
          <p:nvPr>
            <p:ph type="sldNum" sz="quarter" idx="10"/>
          </p:nvPr>
        </p:nvSpPr>
        <p:spPr/>
        <p:txBody>
          <a:bodyPr/>
          <a:lstStyle/>
          <a:p>
            <a:fld id="{0F41B115-18DB-4762-9D15-C69F81DFF3C6}" type="slidenum">
              <a:rPr lang="en-US" smtClean="0"/>
              <a:t>4</a:t>
            </a:fld>
            <a:endParaRPr lang="en-US"/>
          </a:p>
        </p:txBody>
      </p:sp>
    </p:spTree>
    <p:extLst>
      <p:ext uri="{BB962C8B-B14F-4D97-AF65-F5344CB8AC3E}">
        <p14:creationId xmlns:p14="http://schemas.microsoft.com/office/powerpoint/2010/main" val="180582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1B115-18DB-4762-9D15-C69F81DFF3C6}" type="slidenum">
              <a:rPr lang="en-US" smtClean="0"/>
              <a:t>5</a:t>
            </a:fld>
            <a:endParaRPr lang="en-US"/>
          </a:p>
        </p:txBody>
      </p:sp>
    </p:spTree>
    <p:extLst>
      <p:ext uri="{BB962C8B-B14F-4D97-AF65-F5344CB8AC3E}">
        <p14:creationId xmlns:p14="http://schemas.microsoft.com/office/powerpoint/2010/main" val="317310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PEPFAR DREAMS is an bold partnership in 15 countries  to help vulnerable girls mature  into Determined, Resilient, Empowered, AIDS-Free, Mentored, and Safe women by providing them with a Core </a:t>
            </a:r>
            <a:r>
              <a:rPr lang="en-US" dirty="0" err="1"/>
              <a:t>Packageh</a:t>
            </a:r>
            <a:r>
              <a:rPr lang="en-US" dirty="0"/>
              <a:t> that go beyond the health sector. Interventions include structural drivers that directly or indirectly increase girls’ HIV risk, including poverty, gender inequality, sexual violence, and lack of education.</a:t>
            </a:r>
          </a:p>
        </p:txBody>
      </p:sp>
      <p:sp>
        <p:nvSpPr>
          <p:cNvPr id="4" name="Slide Number Placeholder 3"/>
          <p:cNvSpPr>
            <a:spLocks noGrp="1"/>
          </p:cNvSpPr>
          <p:nvPr>
            <p:ph type="sldNum" sz="quarter" idx="10"/>
          </p:nvPr>
        </p:nvSpPr>
        <p:spPr/>
        <p:txBody>
          <a:bodyPr/>
          <a:lstStyle/>
          <a:p>
            <a:fld id="{0F41B115-18DB-4762-9D15-C69F81DFF3C6}" type="slidenum">
              <a:rPr lang="en-US" smtClean="0"/>
              <a:t>6</a:t>
            </a:fld>
            <a:endParaRPr lang="en-US"/>
          </a:p>
        </p:txBody>
      </p:sp>
    </p:spTree>
    <p:extLst>
      <p:ext uri="{BB962C8B-B14F-4D97-AF65-F5344CB8AC3E}">
        <p14:creationId xmlns:p14="http://schemas.microsoft.com/office/powerpoint/2010/main" val="424664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509284"/>
            <a:ext cx="5479504" cy="3491716"/>
          </a:xfrm>
        </p:spPr>
        <p:txBody>
          <a:bodyPr/>
          <a:lstStyle/>
          <a:p>
            <a:r>
              <a:rPr lang="en-US" dirty="0"/>
              <a:t>In 4 (Kenya, Lesotho, Malawi and Mozambique) of the countries, 100% of districts implementing the DREAMS package had more than a 25% reduction. In 4 (</a:t>
            </a:r>
            <a:r>
              <a:rPr lang="en-US" dirty="0" err="1"/>
              <a:t>Eswatini</a:t>
            </a:r>
            <a:r>
              <a:rPr lang="en-US" dirty="0"/>
              <a:t>, South Africa, Tanzania and Uganda), the 25% reduction was observed in 50-80% of </a:t>
            </a:r>
            <a:r>
              <a:rPr lang="en-US" dirty="0" err="1"/>
              <a:t>disctricts</a:t>
            </a:r>
            <a:r>
              <a:rPr lang="en-US" dirty="0"/>
              <a:t>.</a:t>
            </a:r>
          </a:p>
        </p:txBody>
      </p:sp>
      <p:sp>
        <p:nvSpPr>
          <p:cNvPr id="4" name="Slide Number Placeholder 3"/>
          <p:cNvSpPr>
            <a:spLocks noGrp="1"/>
          </p:cNvSpPr>
          <p:nvPr>
            <p:ph type="sldNum" sz="quarter" idx="10"/>
          </p:nvPr>
        </p:nvSpPr>
        <p:spPr/>
        <p:txBody>
          <a:bodyPr/>
          <a:lstStyle/>
          <a:p>
            <a:fld id="{0F41B115-18DB-4762-9D15-C69F81DFF3C6}" type="slidenum">
              <a:rPr lang="en-US" smtClean="0"/>
              <a:t>7</a:t>
            </a:fld>
            <a:endParaRPr lang="en-US"/>
          </a:p>
        </p:txBody>
      </p:sp>
      <p:sp>
        <p:nvSpPr>
          <p:cNvPr id="6" name="TextBox 5">
            <a:extLst>
              <a:ext uri="{FF2B5EF4-FFF2-40B4-BE49-F238E27FC236}">
                <a16:creationId xmlns:a16="http://schemas.microsoft.com/office/drawing/2014/main" id="{E932522B-A4E1-4A5A-8AD8-1CBF8DE5B8F9}"/>
              </a:ext>
            </a:extLst>
          </p:cNvPr>
          <p:cNvSpPr txBox="1"/>
          <p:nvPr/>
        </p:nvSpPr>
        <p:spPr>
          <a:xfrm>
            <a:off x="1371600" y="3906728"/>
            <a:ext cx="2359953" cy="307777"/>
          </a:xfrm>
          <a:prstGeom prst="rect">
            <a:avLst/>
          </a:prstGeom>
          <a:noFill/>
        </p:spPr>
        <p:txBody>
          <a:bodyPr wrap="square" rtlCol="0">
            <a:spAutoFit/>
          </a:bodyPr>
          <a:lstStyle/>
          <a:p>
            <a:r>
              <a:rPr lang="en-US" sz="1400" dirty="0"/>
              <a:t>Source: PEPFAR</a:t>
            </a:r>
          </a:p>
        </p:txBody>
      </p:sp>
    </p:spTree>
    <p:extLst>
      <p:ext uri="{BB962C8B-B14F-4D97-AF65-F5344CB8AC3E}">
        <p14:creationId xmlns:p14="http://schemas.microsoft.com/office/powerpoint/2010/main" val="64367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1B115-18DB-4762-9D15-C69F81DFF3C6}" type="slidenum">
              <a:rPr lang="en-US" smtClean="0"/>
              <a:t>8</a:t>
            </a:fld>
            <a:endParaRPr lang="en-US"/>
          </a:p>
        </p:txBody>
      </p:sp>
    </p:spTree>
    <p:extLst>
      <p:ext uri="{BB962C8B-B14F-4D97-AF65-F5344CB8AC3E}">
        <p14:creationId xmlns:p14="http://schemas.microsoft.com/office/powerpoint/2010/main" val="191075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1B115-18DB-4762-9D15-C69F81DFF3C6}" type="slidenum">
              <a:rPr lang="en-US" smtClean="0"/>
              <a:t>9</a:t>
            </a:fld>
            <a:endParaRPr lang="en-US"/>
          </a:p>
        </p:txBody>
      </p:sp>
    </p:spTree>
    <p:extLst>
      <p:ext uri="{BB962C8B-B14F-4D97-AF65-F5344CB8AC3E}">
        <p14:creationId xmlns:p14="http://schemas.microsoft.com/office/powerpoint/2010/main" val="3128918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25A852-AD9C-48DC-84B7-AD2C7984A51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F8D61-F614-4D3A-9663-2DE4497C6219}"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3F2E001F-4962-404D-944F-4241A33D97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5558" y="404664"/>
            <a:ext cx="1441707" cy="1249683"/>
          </a:xfrm>
          <a:prstGeom prst="rect">
            <a:avLst/>
          </a:prstGeom>
        </p:spPr>
      </p:pic>
    </p:spTree>
    <p:extLst>
      <p:ext uri="{BB962C8B-B14F-4D97-AF65-F5344CB8AC3E}">
        <p14:creationId xmlns:p14="http://schemas.microsoft.com/office/powerpoint/2010/main" val="14915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5A852-AD9C-48DC-84B7-AD2C7984A51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424918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5A852-AD9C-48DC-84B7-AD2C7984A51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417831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5A852-AD9C-48DC-84B7-AD2C7984A51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54046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25A852-AD9C-48DC-84B7-AD2C7984A51F}"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371742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25A852-AD9C-48DC-84B7-AD2C7984A51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78343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25A852-AD9C-48DC-84B7-AD2C7984A51F}"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213363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425A852-AD9C-48DC-84B7-AD2C7984A51F}"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50080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47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25A852-AD9C-48DC-84B7-AD2C7984A51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184483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25A852-AD9C-48DC-84B7-AD2C7984A51F}"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F8D61-F614-4D3A-9663-2DE4497C6219}" type="slidenum">
              <a:rPr lang="en-US" smtClean="0"/>
              <a:t>‹#›</a:t>
            </a:fld>
            <a:endParaRPr lang="en-US"/>
          </a:p>
        </p:txBody>
      </p:sp>
    </p:spTree>
    <p:extLst>
      <p:ext uri="{BB962C8B-B14F-4D97-AF65-F5344CB8AC3E}">
        <p14:creationId xmlns:p14="http://schemas.microsoft.com/office/powerpoint/2010/main" val="103701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5A852-AD9C-48DC-84B7-AD2C7984A51F}" type="datetimeFigureOut">
              <a:rPr lang="en-US" smtClean="0"/>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F8D61-F614-4D3A-9663-2DE4497C6219}" type="slidenum">
              <a:rPr lang="en-US" smtClean="0"/>
              <a:t>‹#›</a:t>
            </a:fld>
            <a:endParaRPr lang="en-US"/>
          </a:p>
        </p:txBody>
      </p:sp>
    </p:spTree>
    <p:extLst>
      <p:ext uri="{BB962C8B-B14F-4D97-AF65-F5344CB8AC3E}">
        <p14:creationId xmlns:p14="http://schemas.microsoft.com/office/powerpoint/2010/main" val="96202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tif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4CA1E-8778-4AF9-BB15-7A96A57BE4A6}"/>
              </a:ext>
            </a:extLst>
          </p:cNvPr>
          <p:cNvSpPr>
            <a:spLocks noGrp="1"/>
          </p:cNvSpPr>
          <p:nvPr>
            <p:ph type="title"/>
          </p:nvPr>
        </p:nvSpPr>
        <p:spPr>
          <a:xfrm>
            <a:off x="457198" y="370948"/>
            <a:ext cx="8229600" cy="796950"/>
          </a:xfrm>
        </p:spPr>
        <p:txBody>
          <a:bodyPr/>
          <a:lstStyle/>
          <a:p>
            <a:r>
              <a:rPr lang="fr-CH" sz="4000" dirty="0">
                <a:solidFill>
                  <a:schemeClr val="accent2"/>
                </a:solidFill>
              </a:rPr>
              <a:t>2019 Progress Report launch</a:t>
            </a:r>
            <a:endParaRPr lang="en-GB" sz="4000" dirty="0">
              <a:solidFill>
                <a:schemeClr val="accent2"/>
              </a:solidFill>
            </a:endParaRPr>
          </a:p>
        </p:txBody>
      </p:sp>
      <p:pic>
        <p:nvPicPr>
          <p:cNvPr id="4" name="Picture 3" descr="A picture containing person, man, outdoor, holding&#10;&#10;Description automatically generated">
            <a:extLst>
              <a:ext uri="{FF2B5EF4-FFF2-40B4-BE49-F238E27FC236}">
                <a16:creationId xmlns:a16="http://schemas.microsoft.com/office/drawing/2014/main" id="{5CA4C4F7-D5AD-405A-86B3-78F730699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352" y="1280601"/>
            <a:ext cx="3039291" cy="4296798"/>
          </a:xfrm>
          <a:prstGeom prst="rect">
            <a:avLst/>
          </a:prstGeom>
        </p:spPr>
      </p:pic>
      <p:pic>
        <p:nvPicPr>
          <p:cNvPr id="5" name="Picture 4" descr="A close up of a sign&#10;&#10;Description automatically generated">
            <a:extLst>
              <a:ext uri="{FF2B5EF4-FFF2-40B4-BE49-F238E27FC236}">
                <a16:creationId xmlns:a16="http://schemas.microsoft.com/office/drawing/2014/main" id="{75B8AEB4-EC37-4471-A8DD-69B9B9278E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05" t="2832" r="12716"/>
          <a:stretch/>
        </p:blipFill>
        <p:spPr>
          <a:xfrm>
            <a:off x="3037957" y="6108260"/>
            <a:ext cx="632278" cy="450403"/>
          </a:xfrm>
          <a:prstGeom prst="rect">
            <a:avLst/>
          </a:prstGeom>
        </p:spPr>
      </p:pic>
      <p:pic>
        <p:nvPicPr>
          <p:cNvPr id="6" name="Picture 5" descr="A picture containing furniture, table&#10;&#10;Description automatically generated">
            <a:extLst>
              <a:ext uri="{FF2B5EF4-FFF2-40B4-BE49-F238E27FC236}">
                <a16:creationId xmlns:a16="http://schemas.microsoft.com/office/drawing/2014/main" id="{0879703E-3D58-40B1-A8EF-B0ECF736E1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4277" y="6221542"/>
            <a:ext cx="1005947" cy="188979"/>
          </a:xfrm>
          <a:prstGeom prst="rect">
            <a:avLst/>
          </a:prstGeom>
        </p:spPr>
      </p:pic>
      <p:pic>
        <p:nvPicPr>
          <p:cNvPr id="7" name="Picture 6">
            <a:extLst>
              <a:ext uri="{FF2B5EF4-FFF2-40B4-BE49-F238E27FC236}">
                <a16:creationId xmlns:a16="http://schemas.microsoft.com/office/drawing/2014/main" id="{DF87A8EC-FB1A-4432-AAD0-791EC19225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13" t="20548" r="9238" b="20547"/>
          <a:stretch/>
        </p:blipFill>
        <p:spPr>
          <a:xfrm>
            <a:off x="5175313" y="6197588"/>
            <a:ext cx="905802" cy="244261"/>
          </a:xfrm>
          <a:prstGeom prst="rect">
            <a:avLst/>
          </a:prstGeom>
        </p:spPr>
      </p:pic>
      <p:pic>
        <p:nvPicPr>
          <p:cNvPr id="8" name="Picture 7">
            <a:extLst>
              <a:ext uri="{FF2B5EF4-FFF2-40B4-BE49-F238E27FC236}">
                <a16:creationId xmlns:a16="http://schemas.microsoft.com/office/drawing/2014/main" id="{D6302FA9-A518-4404-A794-F359C42E8E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700" b="35301"/>
          <a:stretch/>
        </p:blipFill>
        <p:spPr>
          <a:xfrm>
            <a:off x="6372200" y="6163021"/>
            <a:ext cx="1080120" cy="324031"/>
          </a:xfrm>
          <a:prstGeom prst="rect">
            <a:avLst/>
          </a:prstGeom>
        </p:spPr>
      </p:pic>
      <p:pic>
        <p:nvPicPr>
          <p:cNvPr id="9" name="Picture 8" descr="A close up of a sign&#10;&#10;Description automatically generated">
            <a:extLst>
              <a:ext uri="{FF2B5EF4-FFF2-40B4-BE49-F238E27FC236}">
                <a16:creationId xmlns:a16="http://schemas.microsoft.com/office/drawing/2014/main" id="{795E0303-83B1-4EE5-8A6A-9B588B280D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790" y="6184516"/>
            <a:ext cx="883458" cy="274426"/>
          </a:xfrm>
          <a:prstGeom prst="rect">
            <a:avLst/>
          </a:prstGeom>
        </p:spPr>
      </p:pic>
    </p:spTree>
    <p:extLst>
      <p:ext uri="{BB962C8B-B14F-4D97-AF65-F5344CB8AC3E}">
        <p14:creationId xmlns:p14="http://schemas.microsoft.com/office/powerpoint/2010/main" val="241360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467544" y="692696"/>
            <a:ext cx="6912768" cy="6318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DEFINING THE UNFINISHED AGENDA</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972595" y="6389457"/>
            <a:ext cx="3966577" cy="351911"/>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Making Prevention Work for Young Women and Girls</a:t>
            </a:r>
          </a:p>
          <a:p>
            <a:r>
              <a:rPr lang="en-US" dirty="0">
                <a:latin typeface="Arial" charset="0"/>
                <a:ea typeface="Arial" charset="0"/>
                <a:cs typeface="Arial" charset="0"/>
              </a:rPr>
              <a:t> </a:t>
            </a:r>
            <a:endParaRPr lang="en-US" dirty="0">
              <a:solidFill>
                <a:srgbClr val="00AEEF"/>
              </a:solidFill>
              <a:latin typeface="Arial" charset="0"/>
              <a:ea typeface="Arial" charset="0"/>
              <a:cs typeface="Arial" charset="0"/>
            </a:endParaRPr>
          </a:p>
        </p:txBody>
      </p:sp>
      <p:sp>
        <p:nvSpPr>
          <p:cNvPr id="11" name="Content Placeholder 2">
            <a:extLst>
              <a:ext uri="{FF2B5EF4-FFF2-40B4-BE49-F238E27FC236}">
                <a16:creationId xmlns:a16="http://schemas.microsoft.com/office/drawing/2014/main" id="{D1898474-7809-4737-9156-37C1B30233A2}"/>
              </a:ext>
            </a:extLst>
          </p:cNvPr>
          <p:cNvSpPr txBox="1">
            <a:spLocks/>
          </p:cNvSpPr>
          <p:nvPr/>
        </p:nvSpPr>
        <p:spPr>
          <a:xfrm>
            <a:off x="356340" y="1851873"/>
            <a:ext cx="7959223" cy="43134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ea typeface="+mn-ea"/>
                <a:cs typeface="+mn-cs"/>
              </a:rPr>
              <a:t>National authorities are called upon to improve their stewardship of scarce prevention resources through:</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Improved coordination and harmonization of key investments to avoid duplication and for impact and by</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Leveraging of investments in key sectors and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ea typeface="+mn-ea"/>
                <a:cs typeface="+mn-cs"/>
              </a:rPr>
              <a:t>Investing in better data, to assess coverage and target key gaps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ea typeface="+mn-ea"/>
                <a:cs typeface="+mn-cs"/>
              </a:rPr>
              <a:t>Strengthening the voice, leadership and agency of AGYW in advocacy and design of national prevention programmes is crucial</a:t>
            </a:r>
          </a:p>
        </p:txBody>
      </p:sp>
    </p:spTree>
    <p:extLst>
      <p:ext uri="{BB962C8B-B14F-4D97-AF65-F5344CB8AC3E}">
        <p14:creationId xmlns:p14="http://schemas.microsoft.com/office/powerpoint/2010/main" val="58663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857250"/>
            <a:ext cx="914082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170955" y="1011942"/>
            <a:ext cx="8824479" cy="4844293"/>
          </a:xfrm>
          <a:prstGeom prst="rect">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6442439" y="5320232"/>
            <a:ext cx="1722438"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r>
              <a:rPr lang="en-US" altLang="en-US" sz="700" dirty="0">
                <a:solidFill>
                  <a:srgbClr val="FFFFFF"/>
                </a:solidFill>
              </a:rPr>
              <a:t>© UNICEF/SUDA2014-XX228/</a:t>
            </a:r>
            <a:r>
              <a:rPr lang="en-US" altLang="en-US" sz="700" dirty="0" err="1">
                <a:solidFill>
                  <a:srgbClr val="FFFFFF"/>
                </a:solidFill>
              </a:rPr>
              <a:t>Noorani</a:t>
            </a:r>
            <a:endParaRPr lang="en-US" altLang="en-US" sz="700" dirty="0">
              <a:solidFill>
                <a:srgbClr val="FFFFFF"/>
              </a:solidFill>
            </a:endParaRPr>
          </a:p>
        </p:txBody>
      </p:sp>
      <p:sp>
        <p:nvSpPr>
          <p:cNvPr id="4" name="TextBox 3"/>
          <p:cNvSpPr txBox="1">
            <a:spLocks noChangeArrowheads="1"/>
          </p:cNvSpPr>
          <p:nvPr/>
        </p:nvSpPr>
        <p:spPr bwMode="auto">
          <a:xfrm>
            <a:off x="288341" y="2809247"/>
            <a:ext cx="3993373"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defRPr/>
            </a:pPr>
            <a:r>
              <a:rPr lang="en-US" altLang="en-US" sz="3200" dirty="0">
                <a:solidFill>
                  <a:srgbClr val="00AEEF"/>
                </a:solidFill>
              </a:rPr>
              <a:t>Thank You</a:t>
            </a:r>
          </a:p>
          <a:p>
            <a:pPr algn="ctr" eaLnBrk="1" hangingPunct="1">
              <a:defRPr/>
            </a:pPr>
            <a:endParaRPr lang="en-US" altLang="en-US" sz="3200" dirty="0">
              <a:solidFill>
                <a:srgbClr val="00AEEF"/>
              </a:solidFill>
            </a:endParaRPr>
          </a:p>
          <a:p>
            <a:pPr eaLnBrk="1" hangingPunct="1">
              <a:defRPr/>
            </a:pPr>
            <a:r>
              <a:rPr lang="en-US" altLang="en-US" sz="2400" dirty="0"/>
              <a:t>Acknowledgements:</a:t>
            </a:r>
          </a:p>
          <a:p>
            <a:pPr eaLnBrk="1" hangingPunct="1">
              <a:defRPr/>
            </a:pPr>
            <a:r>
              <a:rPr lang="en-US" altLang="en-US" sz="1900" dirty="0"/>
              <a:t>Janet Saul (US/GAC)</a:t>
            </a:r>
          </a:p>
          <a:p>
            <a:pPr eaLnBrk="1" hangingPunct="1">
              <a:defRPr/>
            </a:pPr>
            <a:r>
              <a:rPr lang="en-US" altLang="en-US" sz="1900" dirty="0"/>
              <a:t>Damilola Walker (UNICEF)</a:t>
            </a:r>
          </a:p>
          <a:p>
            <a:pPr eaLnBrk="1" hangingPunct="1">
              <a:defRPr/>
            </a:pPr>
            <a:r>
              <a:rPr lang="en-US" altLang="en-US" sz="1900" dirty="0"/>
              <a:t>Chibwe Lwamba (UNICEF)</a:t>
            </a:r>
          </a:p>
          <a:p>
            <a:pPr eaLnBrk="1" hangingPunct="1">
              <a:defRPr/>
            </a:pPr>
            <a:r>
              <a:rPr lang="en-US" altLang="en-US" sz="1900" dirty="0"/>
              <a:t>Aleya Khalifa (UNICEF)</a:t>
            </a:r>
          </a:p>
          <a:p>
            <a:pPr algn="ctr" eaLnBrk="1" hangingPunct="1">
              <a:defRPr/>
            </a:pPr>
            <a:endParaRPr lang="en-US" altLang="en-US" sz="3200" dirty="0">
              <a:solidFill>
                <a:srgbClr val="00AEEF"/>
              </a:solidFill>
            </a:endParaRPr>
          </a:p>
        </p:txBody>
      </p:sp>
    </p:spTree>
    <p:extLst>
      <p:ext uri="{BB962C8B-B14F-4D97-AF65-F5344CB8AC3E}">
        <p14:creationId xmlns:p14="http://schemas.microsoft.com/office/powerpoint/2010/main" val="18986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5498068"/>
            <a:ext cx="9035480" cy="523220"/>
          </a:xfrm>
          <a:prstGeom prst="rect">
            <a:avLst/>
          </a:prstGeom>
          <a:noFill/>
        </p:spPr>
        <p:txBody>
          <a:bodyPr wrap="square" rtlCol="0">
            <a:spAutoFit/>
          </a:bodyPr>
          <a:lstStyle/>
          <a:p>
            <a:pPr algn="ctr"/>
            <a:r>
              <a:rPr lang="en-GB" sz="2800" spc="200" dirty="0"/>
              <a:t>#</a:t>
            </a:r>
            <a:r>
              <a:rPr lang="en-GB" sz="2800" spc="200" dirty="0" err="1"/>
              <a:t>StartStayAIDSFree</a:t>
            </a:r>
            <a:endParaRPr lang="en-GB" sz="2800" spc="200" dirty="0"/>
          </a:p>
        </p:txBody>
      </p:sp>
      <p:pic>
        <p:nvPicPr>
          <p:cNvPr id="3" name="Picture 2" descr="C:\Users\mcquades\Google Drive\Resources\Images\AIDS-related\UNAIDS\3xFree_emble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05" t="5208" r="6397" b="5082"/>
          <a:stretch/>
        </p:blipFill>
        <p:spPr bwMode="auto">
          <a:xfrm>
            <a:off x="1818054" y="195004"/>
            <a:ext cx="5596792" cy="510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0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3AE5-451F-4542-AE1C-3A4FA1032963}"/>
              </a:ext>
            </a:extLst>
          </p:cNvPr>
          <p:cNvSpPr>
            <a:spLocks noGrp="1"/>
          </p:cNvSpPr>
          <p:nvPr>
            <p:ph type="ctrTitle"/>
          </p:nvPr>
        </p:nvSpPr>
        <p:spPr>
          <a:xfrm>
            <a:off x="685800" y="1958975"/>
            <a:ext cx="7772400" cy="1470025"/>
          </a:xfrm>
        </p:spPr>
        <p:txBody>
          <a:bodyPr/>
          <a:lstStyle/>
          <a:p>
            <a:r>
              <a:rPr lang="fr-CH" b="1" dirty="0">
                <a:solidFill>
                  <a:srgbClr val="00B050"/>
                </a:solidFill>
                <a:latin typeface="Arial" panose="020B0604020202020204" pitchFamily="34" charset="0"/>
                <a:ea typeface="Segoe UI Historic" panose="020B0502040204020203" pitchFamily="34" charset="0"/>
                <a:cs typeface="Arial" panose="020B0604020202020204" pitchFamily="34" charset="0"/>
              </a:rPr>
              <a:t>Making Prevention Work for Young Women and Girls</a:t>
            </a:r>
            <a:br>
              <a:rPr lang="fr-CH" b="1" dirty="0">
                <a:solidFill>
                  <a:srgbClr val="00B050"/>
                </a:solidFill>
                <a:latin typeface="Arial" panose="020B0604020202020204" pitchFamily="34" charset="0"/>
                <a:ea typeface="Segoe UI Historic" panose="020B0502040204020203" pitchFamily="34" charset="0"/>
                <a:cs typeface="Arial" panose="020B0604020202020204" pitchFamily="34" charset="0"/>
              </a:rPr>
            </a:br>
            <a:r>
              <a:rPr lang="fr-CH" sz="3600" b="1" dirty="0">
                <a:solidFill>
                  <a:srgbClr val="00B050"/>
                </a:solidFill>
                <a:latin typeface="Arial" panose="020B0604020202020204" pitchFamily="34" charset="0"/>
                <a:ea typeface="Segoe UI Historic" panose="020B0502040204020203" pitchFamily="34" charset="0"/>
                <a:cs typeface="Arial" panose="020B0604020202020204" pitchFamily="34" charset="0"/>
              </a:rPr>
              <a:t>The Global Response in 2018</a:t>
            </a:r>
            <a:br>
              <a:rPr lang="en-US" dirty="0">
                <a:solidFill>
                  <a:schemeClr val="bg2">
                    <a:lumMod val="50000"/>
                  </a:schemeClr>
                </a:solidFill>
                <a:latin typeface="Arial" panose="020B0604020202020204" pitchFamily="34" charset="0"/>
                <a:ea typeface="Segoe UI Historic" panose="020B0502040204020203" pitchFamily="34" charset="0"/>
                <a:cs typeface="Arial" panose="020B0604020202020204" pitchFamily="34" charset="0"/>
              </a:rPr>
            </a:br>
            <a:endParaRPr lang="en-GB" dirty="0">
              <a:solidFill>
                <a:schemeClr val="bg2">
                  <a:lumMod val="50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FD2A52E-24B2-4A2F-9983-719A2864A4D2}"/>
              </a:ext>
            </a:extLst>
          </p:cNvPr>
          <p:cNvSpPr>
            <a:spLocks noGrp="1"/>
          </p:cNvSpPr>
          <p:nvPr>
            <p:ph type="subTitle" idx="1"/>
          </p:nvPr>
        </p:nvSpPr>
        <p:spPr>
          <a:xfrm>
            <a:off x="1371600" y="4365104"/>
            <a:ext cx="6400800" cy="1752600"/>
          </a:xfrm>
        </p:spPr>
        <p:txBody>
          <a:bodyPr/>
          <a:lstStyle/>
          <a:p>
            <a:r>
              <a:rPr lang="en-US" sz="2400" b="1" dirty="0">
                <a:solidFill>
                  <a:srgbClr val="00B0F0"/>
                </a:solidFill>
              </a:rPr>
              <a:t>Dr. Chewe Luo MD, PhD, FRCP</a:t>
            </a:r>
          </a:p>
          <a:p>
            <a:r>
              <a:rPr lang="en-US" sz="2400" dirty="0"/>
              <a:t>Associate Director, Programmes, Chief HIV Section</a:t>
            </a:r>
          </a:p>
          <a:p>
            <a:r>
              <a:rPr lang="en-US" sz="2400" dirty="0"/>
              <a:t>UNICEF Headquarters, New York</a:t>
            </a:r>
          </a:p>
        </p:txBody>
      </p:sp>
      <p:pic>
        <p:nvPicPr>
          <p:cNvPr id="4" name="Picture 3" descr="A close up of a sign&#10;&#10;Description automatically generated">
            <a:extLst>
              <a:ext uri="{FF2B5EF4-FFF2-40B4-BE49-F238E27FC236}">
                <a16:creationId xmlns:a16="http://schemas.microsoft.com/office/drawing/2014/main" id="{BB8BDD9E-E90C-43EB-87F7-FCE5856217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5" t="2832" r="12716"/>
          <a:stretch/>
        </p:blipFill>
        <p:spPr>
          <a:xfrm>
            <a:off x="2589033" y="5942701"/>
            <a:ext cx="786397" cy="560189"/>
          </a:xfrm>
          <a:prstGeom prst="rect">
            <a:avLst/>
          </a:prstGeom>
        </p:spPr>
      </p:pic>
      <p:pic>
        <p:nvPicPr>
          <p:cNvPr id="5" name="Picture 4" descr="A picture containing furniture, table&#10;&#10;Description automatically generated">
            <a:extLst>
              <a:ext uri="{FF2B5EF4-FFF2-40B4-BE49-F238E27FC236}">
                <a16:creationId xmlns:a16="http://schemas.microsoft.com/office/drawing/2014/main" id="{6B2C29A3-AD97-43B1-A3A8-D48EAF7E4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741" y="6105273"/>
            <a:ext cx="1251149" cy="235043"/>
          </a:xfrm>
          <a:prstGeom prst="rect">
            <a:avLst/>
          </a:prstGeom>
        </p:spPr>
      </p:pic>
      <p:pic>
        <p:nvPicPr>
          <p:cNvPr id="6" name="Picture 5">
            <a:extLst>
              <a:ext uri="{FF2B5EF4-FFF2-40B4-BE49-F238E27FC236}">
                <a16:creationId xmlns:a16="http://schemas.microsoft.com/office/drawing/2014/main" id="{10BC5C1C-141F-4A4D-B08C-0DCB30506B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13" t="20548" r="9238" b="20547"/>
          <a:stretch/>
        </p:blipFill>
        <p:spPr>
          <a:xfrm>
            <a:off x="5324520" y="6070895"/>
            <a:ext cx="1126593" cy="303800"/>
          </a:xfrm>
          <a:prstGeom prst="rect">
            <a:avLst/>
          </a:prstGeom>
        </p:spPr>
      </p:pic>
      <p:pic>
        <p:nvPicPr>
          <p:cNvPr id="7" name="Picture 6">
            <a:extLst>
              <a:ext uri="{FF2B5EF4-FFF2-40B4-BE49-F238E27FC236}">
                <a16:creationId xmlns:a16="http://schemas.microsoft.com/office/drawing/2014/main" id="{BEA50F4E-8A0E-455D-91C8-E75D593848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700" b="35301"/>
          <a:stretch/>
        </p:blipFill>
        <p:spPr>
          <a:xfrm>
            <a:off x="6876256" y="6021288"/>
            <a:ext cx="1343402" cy="403015"/>
          </a:xfrm>
          <a:prstGeom prst="rect">
            <a:avLst/>
          </a:prstGeom>
        </p:spPr>
      </p:pic>
      <p:pic>
        <p:nvPicPr>
          <p:cNvPr id="8" name="Picture 7" descr="A close up of a sign&#10;&#10;Description automatically generated">
            <a:extLst>
              <a:ext uri="{FF2B5EF4-FFF2-40B4-BE49-F238E27FC236}">
                <a16:creationId xmlns:a16="http://schemas.microsoft.com/office/drawing/2014/main" id="{F412DBDF-E9CC-4A0D-9182-CA88EB69AC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0573" y="6052136"/>
            <a:ext cx="1098804" cy="341319"/>
          </a:xfrm>
          <a:prstGeom prst="rect">
            <a:avLst/>
          </a:prstGeom>
        </p:spPr>
      </p:pic>
    </p:spTree>
    <p:extLst>
      <p:ext uri="{BB962C8B-B14F-4D97-AF65-F5344CB8AC3E}">
        <p14:creationId xmlns:p14="http://schemas.microsoft.com/office/powerpoint/2010/main" val="384070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348480" y="409451"/>
            <a:ext cx="6912768" cy="6318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THE STATE OF THE EPIDEMIC RESPONSE</a:t>
            </a:r>
          </a:p>
          <a:p>
            <a:pPr algn="l"/>
            <a:r>
              <a:rPr lang="en-US" sz="2400" dirty="0">
                <a:solidFill>
                  <a:schemeClr val="accent1"/>
                </a:solidFill>
              </a:rPr>
              <a:t>Faltering progress of HIV prevention in young women and girls</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895607" y="6145559"/>
            <a:ext cx="4043565" cy="307777"/>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 </a:t>
            </a:r>
            <a:endParaRPr lang="en-US" dirty="0">
              <a:solidFill>
                <a:srgbClr val="00AEEF"/>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8F96567E-6583-41DD-B13B-229D69C4BADF}"/>
              </a:ext>
            </a:extLst>
          </p:cNvPr>
          <p:cNvSpPr/>
          <p:nvPr/>
        </p:nvSpPr>
        <p:spPr>
          <a:xfrm>
            <a:off x="324747" y="6088395"/>
            <a:ext cx="4547127" cy="307777"/>
          </a:xfrm>
          <a:prstGeom prst="rect">
            <a:avLst/>
          </a:prstGeom>
        </p:spPr>
        <p:txBody>
          <a:bodyPr wrap="square">
            <a:spAutoFit/>
          </a:bodyPr>
          <a:lstStyle/>
          <a:p>
            <a:r>
              <a:rPr lang="en-US" sz="1400" dirty="0">
                <a:solidFill>
                  <a:srgbClr val="000000"/>
                </a:solidFill>
                <a:latin typeface="Calibri Light" panose="020F0302020204030204" pitchFamily="34" charset="0"/>
              </a:rPr>
              <a:t>Data source: UNICEF analysis of UNAIDS 2019 estimates</a:t>
            </a:r>
            <a:r>
              <a:rPr lang="en-US" sz="1400" dirty="0"/>
              <a:t> </a:t>
            </a:r>
          </a:p>
        </p:txBody>
      </p:sp>
      <p:sp>
        <p:nvSpPr>
          <p:cNvPr id="11" name="Rectangle 10">
            <a:extLst>
              <a:ext uri="{FF2B5EF4-FFF2-40B4-BE49-F238E27FC236}">
                <a16:creationId xmlns:a16="http://schemas.microsoft.com/office/drawing/2014/main" id="{9121D03F-7415-4B87-A148-EFA4B055828B}"/>
              </a:ext>
            </a:extLst>
          </p:cNvPr>
          <p:cNvSpPr/>
          <p:nvPr/>
        </p:nvSpPr>
        <p:spPr>
          <a:xfrm>
            <a:off x="348480" y="5108519"/>
            <a:ext cx="8684222" cy="369332"/>
          </a:xfrm>
          <a:prstGeom prst="rect">
            <a:avLst/>
          </a:prstGeom>
        </p:spPr>
        <p:txBody>
          <a:bodyPr wrap="square">
            <a:spAutoFit/>
          </a:bodyPr>
          <a:lstStyle/>
          <a:p>
            <a:r>
              <a:rPr lang="en-US" sz="900" dirty="0">
                <a:latin typeface="Calibri" panose="020F0502020204030204" pitchFamily="34" charset="0"/>
              </a:rPr>
              <a:t>Note: The 23 focus countries are identified in the Three Frees framework and include Angola, Botswana, Burundi, Cameroon, Chad, Côte d’Ivoire, Democratic Republic of the Congo, </a:t>
            </a:r>
            <a:r>
              <a:rPr lang="en-US" sz="900" dirty="0" err="1">
                <a:latin typeface="Calibri" panose="020F0502020204030204" pitchFamily="34" charset="0"/>
              </a:rPr>
              <a:t>Eswatini</a:t>
            </a:r>
            <a:r>
              <a:rPr lang="en-US" sz="900" dirty="0">
                <a:latin typeface="Calibri" panose="020F0502020204030204" pitchFamily="34" charset="0"/>
              </a:rPr>
              <a:t>, Ethiopia, Ghana, India, Indonesia, Kenya, Lesotho, Malawi, Mozambique, Namibia, Nigeria, South Africa, Uganda, United Republic of Tanzania, Zambia and Zimbabwe.</a:t>
            </a:r>
            <a:r>
              <a:rPr lang="en-US" sz="900" dirty="0"/>
              <a:t> </a:t>
            </a:r>
          </a:p>
        </p:txBody>
      </p:sp>
      <p:pic>
        <p:nvPicPr>
          <p:cNvPr id="15" name="Picture 14">
            <a:extLst>
              <a:ext uri="{FF2B5EF4-FFF2-40B4-BE49-F238E27FC236}">
                <a16:creationId xmlns:a16="http://schemas.microsoft.com/office/drawing/2014/main" id="{AF4E18CC-FD2B-457F-AD31-F4C850ACD5E9}"/>
              </a:ext>
            </a:extLst>
          </p:cNvPr>
          <p:cNvPicPr>
            <a:picLocks noChangeAspect="1"/>
          </p:cNvPicPr>
          <p:nvPr/>
        </p:nvPicPr>
        <p:blipFill>
          <a:blip r:embed="rId3"/>
          <a:stretch>
            <a:fillRect/>
          </a:stretch>
        </p:blipFill>
        <p:spPr>
          <a:xfrm>
            <a:off x="195647" y="2235865"/>
            <a:ext cx="4467003" cy="2657918"/>
          </a:xfrm>
          <a:prstGeom prst="rect">
            <a:avLst/>
          </a:prstGeom>
        </p:spPr>
      </p:pic>
      <p:pic>
        <p:nvPicPr>
          <p:cNvPr id="16" name="Picture 15">
            <a:extLst>
              <a:ext uri="{FF2B5EF4-FFF2-40B4-BE49-F238E27FC236}">
                <a16:creationId xmlns:a16="http://schemas.microsoft.com/office/drawing/2014/main" id="{002EBDDF-F877-421E-9768-817495905FDD}"/>
              </a:ext>
            </a:extLst>
          </p:cNvPr>
          <p:cNvPicPr>
            <a:picLocks noChangeAspect="1"/>
          </p:cNvPicPr>
          <p:nvPr/>
        </p:nvPicPr>
        <p:blipFill>
          <a:blip r:embed="rId4"/>
          <a:stretch>
            <a:fillRect/>
          </a:stretch>
        </p:blipFill>
        <p:spPr>
          <a:xfrm>
            <a:off x="4592493" y="2222370"/>
            <a:ext cx="4467004" cy="2657918"/>
          </a:xfrm>
          <a:prstGeom prst="rect">
            <a:avLst/>
          </a:prstGeom>
        </p:spPr>
      </p:pic>
      <p:sp>
        <p:nvSpPr>
          <p:cNvPr id="17" name="TextBox 16">
            <a:extLst>
              <a:ext uri="{FF2B5EF4-FFF2-40B4-BE49-F238E27FC236}">
                <a16:creationId xmlns:a16="http://schemas.microsoft.com/office/drawing/2014/main" id="{1D743085-0E93-4F0A-8B56-2DCC73C86ACA}"/>
              </a:ext>
            </a:extLst>
          </p:cNvPr>
          <p:cNvSpPr txBox="1"/>
          <p:nvPr/>
        </p:nvSpPr>
        <p:spPr>
          <a:xfrm>
            <a:off x="2294244" y="2953136"/>
            <a:ext cx="1702767" cy="646331"/>
          </a:xfrm>
          <a:prstGeom prst="rect">
            <a:avLst/>
          </a:prstGeom>
          <a:noFill/>
        </p:spPr>
        <p:txBody>
          <a:bodyPr wrap="square" rtlCol="0">
            <a:spAutoFit/>
          </a:bodyPr>
          <a:lstStyle/>
          <a:p>
            <a:r>
              <a:rPr lang="en-US" dirty="0">
                <a:solidFill>
                  <a:srgbClr val="FF0000"/>
                </a:solidFill>
              </a:rPr>
              <a:t>Since 2000:</a:t>
            </a:r>
          </a:p>
          <a:p>
            <a:r>
              <a:rPr lang="en-US" dirty="0">
                <a:solidFill>
                  <a:srgbClr val="FF0000"/>
                </a:solidFill>
              </a:rPr>
              <a:t>44% reduction</a:t>
            </a:r>
          </a:p>
        </p:txBody>
      </p:sp>
      <p:sp>
        <p:nvSpPr>
          <p:cNvPr id="18" name="TextBox 17">
            <a:extLst>
              <a:ext uri="{FF2B5EF4-FFF2-40B4-BE49-F238E27FC236}">
                <a16:creationId xmlns:a16="http://schemas.microsoft.com/office/drawing/2014/main" id="{3E7250F7-AB89-4225-8F01-6E880DFB9227}"/>
              </a:ext>
            </a:extLst>
          </p:cNvPr>
          <p:cNvSpPr txBox="1"/>
          <p:nvPr/>
        </p:nvSpPr>
        <p:spPr>
          <a:xfrm>
            <a:off x="6829399" y="2966553"/>
            <a:ext cx="1634616" cy="646331"/>
          </a:xfrm>
          <a:prstGeom prst="rect">
            <a:avLst/>
          </a:prstGeom>
          <a:noFill/>
        </p:spPr>
        <p:txBody>
          <a:bodyPr wrap="square" rtlCol="0">
            <a:spAutoFit/>
          </a:bodyPr>
          <a:lstStyle/>
          <a:p>
            <a:r>
              <a:rPr lang="en-US" dirty="0">
                <a:solidFill>
                  <a:srgbClr val="FF0000"/>
                </a:solidFill>
              </a:rPr>
              <a:t>Since 2010:</a:t>
            </a:r>
          </a:p>
          <a:p>
            <a:r>
              <a:rPr lang="en-US" dirty="0">
                <a:solidFill>
                  <a:srgbClr val="FF0000"/>
                </a:solidFill>
              </a:rPr>
              <a:t>26% reduction</a:t>
            </a:r>
          </a:p>
        </p:txBody>
      </p:sp>
      <p:sp>
        <p:nvSpPr>
          <p:cNvPr id="12" name="TextBox 11">
            <a:extLst>
              <a:ext uri="{FF2B5EF4-FFF2-40B4-BE49-F238E27FC236}">
                <a16:creationId xmlns:a16="http://schemas.microsoft.com/office/drawing/2014/main" id="{CFBF8B4A-8B5C-4A8B-A72A-7A2BAA6F84E3}"/>
              </a:ext>
            </a:extLst>
          </p:cNvPr>
          <p:cNvSpPr txBox="1"/>
          <p:nvPr/>
        </p:nvSpPr>
        <p:spPr>
          <a:xfrm>
            <a:off x="3997012" y="3456394"/>
            <a:ext cx="554496" cy="646331"/>
          </a:xfrm>
          <a:prstGeom prst="rect">
            <a:avLst/>
          </a:prstGeom>
          <a:solidFill>
            <a:schemeClr val="bg1"/>
          </a:solidFill>
        </p:spPr>
        <p:txBody>
          <a:bodyPr wrap="square" rtlCol="0">
            <a:spAutoFit/>
          </a:bodyPr>
          <a:lstStyle/>
          <a:p>
            <a:r>
              <a:rPr lang="en-US" dirty="0">
                <a:solidFill>
                  <a:schemeClr val="bg1"/>
                </a:solidFill>
              </a:rPr>
              <a:t>270</a:t>
            </a:r>
            <a:r>
              <a:rPr lang="en-US" dirty="0"/>
              <a:t>270</a:t>
            </a:r>
            <a:endParaRPr lang="en-US" dirty="0">
              <a:solidFill>
                <a:schemeClr val="bg1"/>
              </a:solidFill>
            </a:endParaRPr>
          </a:p>
        </p:txBody>
      </p:sp>
      <p:sp>
        <p:nvSpPr>
          <p:cNvPr id="13" name="TextBox 12">
            <a:extLst>
              <a:ext uri="{FF2B5EF4-FFF2-40B4-BE49-F238E27FC236}">
                <a16:creationId xmlns:a16="http://schemas.microsoft.com/office/drawing/2014/main" id="{21087E03-DF33-4930-8862-BB30693EE167}"/>
              </a:ext>
            </a:extLst>
          </p:cNvPr>
          <p:cNvSpPr txBox="1"/>
          <p:nvPr/>
        </p:nvSpPr>
        <p:spPr>
          <a:xfrm>
            <a:off x="611560" y="3105834"/>
            <a:ext cx="554496" cy="646331"/>
          </a:xfrm>
          <a:prstGeom prst="rect">
            <a:avLst/>
          </a:prstGeom>
          <a:solidFill>
            <a:schemeClr val="bg1"/>
          </a:solidFill>
        </p:spPr>
        <p:txBody>
          <a:bodyPr wrap="square" rtlCol="0">
            <a:spAutoFit/>
          </a:bodyPr>
          <a:lstStyle/>
          <a:p>
            <a:r>
              <a:rPr lang="en-US" dirty="0">
                <a:solidFill>
                  <a:schemeClr val="bg1"/>
                </a:solidFill>
              </a:rPr>
              <a:t>270</a:t>
            </a:r>
            <a:r>
              <a:rPr lang="en-US" dirty="0"/>
              <a:t>470</a:t>
            </a:r>
            <a:endParaRPr lang="en-US" dirty="0">
              <a:solidFill>
                <a:schemeClr val="bg1"/>
              </a:solidFill>
            </a:endParaRPr>
          </a:p>
        </p:txBody>
      </p:sp>
      <p:sp>
        <p:nvSpPr>
          <p:cNvPr id="14" name="TextBox 13">
            <a:extLst>
              <a:ext uri="{FF2B5EF4-FFF2-40B4-BE49-F238E27FC236}">
                <a16:creationId xmlns:a16="http://schemas.microsoft.com/office/drawing/2014/main" id="{7FE230EE-B21A-40A3-9B3C-74EE70F5B2DB}"/>
              </a:ext>
            </a:extLst>
          </p:cNvPr>
          <p:cNvSpPr txBox="1"/>
          <p:nvPr/>
        </p:nvSpPr>
        <p:spPr>
          <a:xfrm>
            <a:off x="8532941" y="3523746"/>
            <a:ext cx="554496" cy="646331"/>
          </a:xfrm>
          <a:prstGeom prst="rect">
            <a:avLst/>
          </a:prstGeom>
          <a:solidFill>
            <a:schemeClr val="bg1"/>
          </a:solidFill>
        </p:spPr>
        <p:txBody>
          <a:bodyPr wrap="square" rtlCol="0">
            <a:spAutoFit/>
          </a:bodyPr>
          <a:lstStyle/>
          <a:p>
            <a:r>
              <a:rPr lang="en-US" dirty="0">
                <a:solidFill>
                  <a:schemeClr val="bg1"/>
                </a:solidFill>
              </a:rPr>
              <a:t>270</a:t>
            </a:r>
            <a:r>
              <a:rPr lang="en-US" dirty="0"/>
              <a:t>270</a:t>
            </a:r>
            <a:endParaRPr lang="en-US" dirty="0">
              <a:solidFill>
                <a:schemeClr val="bg1"/>
              </a:solidFill>
            </a:endParaRPr>
          </a:p>
        </p:txBody>
      </p:sp>
      <p:sp>
        <p:nvSpPr>
          <p:cNvPr id="19" name="TextBox 18">
            <a:extLst>
              <a:ext uri="{FF2B5EF4-FFF2-40B4-BE49-F238E27FC236}">
                <a16:creationId xmlns:a16="http://schemas.microsoft.com/office/drawing/2014/main" id="{865C4987-F346-4F8B-A500-69905642BF78}"/>
              </a:ext>
            </a:extLst>
          </p:cNvPr>
          <p:cNvSpPr txBox="1"/>
          <p:nvPr/>
        </p:nvSpPr>
        <p:spPr>
          <a:xfrm>
            <a:off x="4895607" y="3574762"/>
            <a:ext cx="554496" cy="369332"/>
          </a:xfrm>
          <a:prstGeom prst="rect">
            <a:avLst/>
          </a:prstGeom>
          <a:solidFill>
            <a:schemeClr val="bg1"/>
          </a:solidFill>
        </p:spPr>
        <p:txBody>
          <a:bodyPr wrap="square" rtlCol="0">
            <a:spAutoFit/>
          </a:bodyPr>
          <a:lstStyle/>
          <a:p>
            <a:r>
              <a:rPr lang="en-US" dirty="0"/>
              <a:t>360</a:t>
            </a:r>
          </a:p>
        </p:txBody>
      </p:sp>
    </p:spTree>
    <p:extLst>
      <p:ext uri="{BB962C8B-B14F-4D97-AF65-F5344CB8AC3E}">
        <p14:creationId xmlns:p14="http://schemas.microsoft.com/office/powerpoint/2010/main" val="5274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251520" y="194381"/>
            <a:ext cx="7087951" cy="8526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THERE ARE GILMMERS OF HOPE</a:t>
            </a:r>
          </a:p>
          <a:p>
            <a:pPr algn="l"/>
            <a:r>
              <a:rPr lang="en-US" sz="2400" dirty="0">
                <a:solidFill>
                  <a:schemeClr val="accent1"/>
                </a:solidFill>
              </a:rPr>
              <a:t>While off-target, 13 high-burden countries have made appreciable gains (range 28% -61%)</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572000" y="6101425"/>
            <a:ext cx="4367172" cy="756575"/>
          </a:xfrm>
          <a:prstGeom prst="rect">
            <a:avLst/>
          </a:prstGeom>
        </p:spPr>
        <p:txBody>
          <a:bodyPr/>
          <a:lstStyle>
            <a:lvl1pPr algn="r">
              <a:defRPr sz="900" b="0">
                <a:solidFill>
                  <a:schemeClr val="bg1">
                    <a:lumMod val="50000"/>
                  </a:schemeClr>
                </a:solidFill>
              </a:defRPr>
            </a:lvl1pPr>
          </a:lstStyle>
          <a:p>
            <a:r>
              <a:rPr lang="en-US" sz="1400" dirty="0">
                <a:latin typeface="Arial" charset="0"/>
                <a:ea typeface="Arial" charset="0"/>
                <a:cs typeface="Arial" charset="0"/>
              </a:rPr>
              <a:t>Making Prevention Work for Young Women and Girls</a:t>
            </a:r>
          </a:p>
          <a:p>
            <a:r>
              <a:rPr lang="en-US" sz="1400" dirty="0">
                <a:latin typeface="Arial" charset="0"/>
                <a:ea typeface="Arial" charset="0"/>
                <a:cs typeface="Arial" charset="0"/>
              </a:rPr>
              <a:t> </a:t>
            </a:r>
            <a:endParaRPr lang="en-US" sz="1400" dirty="0">
              <a:solidFill>
                <a:srgbClr val="00AEEF"/>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8F96567E-6583-41DD-B13B-229D69C4BADF}"/>
              </a:ext>
            </a:extLst>
          </p:cNvPr>
          <p:cNvSpPr/>
          <p:nvPr/>
        </p:nvSpPr>
        <p:spPr>
          <a:xfrm>
            <a:off x="173297" y="6217717"/>
            <a:ext cx="4547127" cy="307777"/>
          </a:xfrm>
          <a:prstGeom prst="rect">
            <a:avLst/>
          </a:prstGeom>
        </p:spPr>
        <p:txBody>
          <a:bodyPr wrap="square">
            <a:spAutoFit/>
          </a:bodyPr>
          <a:lstStyle/>
          <a:p>
            <a:r>
              <a:rPr lang="en-US" sz="1400" dirty="0">
                <a:solidFill>
                  <a:srgbClr val="000000"/>
                </a:solidFill>
                <a:latin typeface="Calibri Light" panose="020F0302020204030204" pitchFamily="34" charset="0"/>
              </a:rPr>
              <a:t>Data source: Start Free Stay Free AIDS Free 2019 Report</a:t>
            </a:r>
            <a:endParaRPr lang="en-US" sz="1400" dirty="0"/>
          </a:p>
        </p:txBody>
      </p:sp>
      <p:pic>
        <p:nvPicPr>
          <p:cNvPr id="12" name="Picture 11">
            <a:extLst>
              <a:ext uri="{FF2B5EF4-FFF2-40B4-BE49-F238E27FC236}">
                <a16:creationId xmlns:a16="http://schemas.microsoft.com/office/drawing/2014/main" id="{08A2F63D-B112-4F7C-B712-7F56DADA0E49}"/>
              </a:ext>
            </a:extLst>
          </p:cNvPr>
          <p:cNvPicPr/>
          <p:nvPr/>
        </p:nvPicPr>
        <p:blipFill rotWithShape="1">
          <a:blip r:embed="rId3">
            <a:extLst>
              <a:ext uri="{28A0092B-C50C-407E-A947-70E740481C1C}">
                <a14:useLocalDpi xmlns:a14="http://schemas.microsoft.com/office/drawing/2010/main" val="0"/>
              </a:ext>
            </a:extLst>
          </a:blip>
          <a:srcRect t="14746"/>
          <a:stretch/>
        </p:blipFill>
        <p:spPr bwMode="auto">
          <a:xfrm>
            <a:off x="827585" y="2156789"/>
            <a:ext cx="7045708" cy="4080523"/>
          </a:xfrm>
          <a:prstGeom prst="rect">
            <a:avLst/>
          </a:prstGeom>
          <a:noFill/>
        </p:spPr>
      </p:pic>
      <p:sp>
        <p:nvSpPr>
          <p:cNvPr id="13" name="TextBox 12">
            <a:extLst>
              <a:ext uri="{FF2B5EF4-FFF2-40B4-BE49-F238E27FC236}">
                <a16:creationId xmlns:a16="http://schemas.microsoft.com/office/drawing/2014/main" id="{61772DFE-0251-4873-88E8-B5503312C3F3}"/>
              </a:ext>
            </a:extLst>
          </p:cNvPr>
          <p:cNvSpPr txBox="1"/>
          <p:nvPr/>
        </p:nvSpPr>
        <p:spPr>
          <a:xfrm>
            <a:off x="683567" y="1602759"/>
            <a:ext cx="7189725" cy="584775"/>
          </a:xfrm>
          <a:prstGeom prst="rect">
            <a:avLst/>
          </a:prstGeom>
          <a:noFill/>
        </p:spPr>
        <p:txBody>
          <a:bodyPr wrap="square" rtlCol="0">
            <a:spAutoFit/>
          </a:bodyPr>
          <a:lstStyle/>
          <a:p>
            <a:r>
              <a:rPr lang="en-US" sz="1600" dirty="0">
                <a:solidFill>
                  <a:schemeClr val="bg2">
                    <a:lumMod val="50000"/>
                  </a:schemeClr>
                </a:solidFill>
              </a:rPr>
              <a:t>Percent change in new HIV infections among young women and girls 15 -24 (2010 -2018) by country</a:t>
            </a:r>
          </a:p>
        </p:txBody>
      </p:sp>
    </p:spTree>
    <p:extLst>
      <p:ext uri="{BB962C8B-B14F-4D97-AF65-F5344CB8AC3E}">
        <p14:creationId xmlns:p14="http://schemas.microsoft.com/office/powerpoint/2010/main" val="260401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107504" y="116632"/>
            <a:ext cx="7128871" cy="9215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latin typeface="+mn-lt"/>
              </a:rPr>
              <a:t>THERE IS GLOBAL CONSENSUS ON THE COMBINATION OF INTERVENTIONS</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972595" y="6389457"/>
            <a:ext cx="3966577" cy="351911"/>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Making Prevention Work for Young Women and Girls</a:t>
            </a:r>
          </a:p>
          <a:p>
            <a:r>
              <a:rPr lang="en-US" dirty="0">
                <a:latin typeface="Arial" charset="0"/>
                <a:ea typeface="Arial" charset="0"/>
                <a:cs typeface="Arial" charset="0"/>
              </a:rPr>
              <a:t> </a:t>
            </a:r>
            <a:endParaRPr lang="en-US" dirty="0">
              <a:solidFill>
                <a:srgbClr val="00AEEF"/>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8F96567E-6583-41DD-B13B-229D69C4BADF}"/>
              </a:ext>
            </a:extLst>
          </p:cNvPr>
          <p:cNvSpPr/>
          <p:nvPr/>
        </p:nvSpPr>
        <p:spPr>
          <a:xfrm>
            <a:off x="323607" y="6376426"/>
            <a:ext cx="4572000" cy="230832"/>
          </a:xfrm>
          <a:prstGeom prst="rect">
            <a:avLst/>
          </a:prstGeom>
        </p:spPr>
        <p:txBody>
          <a:bodyPr>
            <a:spAutoFit/>
          </a:bodyPr>
          <a:lstStyle/>
          <a:p>
            <a:r>
              <a:rPr lang="en-US" sz="900" dirty="0">
                <a:solidFill>
                  <a:srgbClr val="000000"/>
                </a:solidFill>
                <a:latin typeface="Calibri Light" panose="020F0302020204030204" pitchFamily="34" charset="0"/>
              </a:rPr>
              <a:t>Source: UNAIDS 2018</a:t>
            </a:r>
            <a:endParaRPr lang="en-US" sz="900" dirty="0"/>
          </a:p>
        </p:txBody>
      </p:sp>
      <p:sp>
        <p:nvSpPr>
          <p:cNvPr id="9" name="Content Placeholder 2">
            <a:extLst>
              <a:ext uri="{FF2B5EF4-FFF2-40B4-BE49-F238E27FC236}">
                <a16:creationId xmlns:a16="http://schemas.microsoft.com/office/drawing/2014/main" id="{0284EBDB-F803-40DB-8E84-B968973EE2BB}"/>
              </a:ext>
            </a:extLst>
          </p:cNvPr>
          <p:cNvSpPr txBox="1">
            <a:spLocks/>
          </p:cNvSpPr>
          <p:nvPr/>
        </p:nvSpPr>
        <p:spPr>
          <a:xfrm>
            <a:off x="107504" y="1412777"/>
            <a:ext cx="3024336" cy="4786080"/>
          </a:xfrm>
          <a:prstGeom prst="rect">
            <a:avLst/>
          </a:prstGeom>
          <a:solidFill>
            <a:schemeClr val="bg1"/>
          </a:solidFill>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dirty="0">
                <a:solidFill>
                  <a:schemeClr val="accent2"/>
                </a:solidFill>
              </a:rPr>
              <a:t>Defined Menu of Options </a:t>
            </a:r>
          </a:p>
          <a:p>
            <a:pPr marL="342900" indent="-342900" algn="l">
              <a:buFont typeface="Arial" panose="020B0604020202020204" pitchFamily="34" charset="0"/>
              <a:buChar char="•"/>
            </a:pPr>
            <a:endParaRPr lang="en-US" sz="1950" dirty="0"/>
          </a:p>
          <a:p>
            <a:pPr marL="342900" indent="-342900" algn="l">
              <a:buFont typeface="Arial" panose="020B0604020202020204" pitchFamily="34" charset="0"/>
              <a:buChar char="•"/>
            </a:pPr>
            <a:r>
              <a:rPr lang="en-US" sz="1950" dirty="0">
                <a:solidFill>
                  <a:schemeClr val="tx1"/>
                </a:solidFill>
              </a:rPr>
              <a:t>Advances a combination of structural, biomedical, and behavioral interventions</a:t>
            </a:r>
          </a:p>
          <a:p>
            <a:pPr marL="342900" indent="-342900" algn="l">
              <a:buFont typeface="Arial" panose="020B0604020202020204" pitchFamily="34" charset="0"/>
              <a:buChar char="•"/>
            </a:pPr>
            <a:r>
              <a:rPr lang="en-US" sz="1950" dirty="0">
                <a:solidFill>
                  <a:schemeClr val="tx1"/>
                </a:solidFill>
              </a:rPr>
              <a:t>Promotes context-specific programming that responds to the unique dynamics of local epidemics</a:t>
            </a:r>
            <a:endParaRPr lang="en-US" dirty="0">
              <a:solidFill>
                <a:schemeClr val="tx1"/>
              </a:solidFill>
            </a:endParaRPr>
          </a:p>
          <a:p>
            <a:pPr algn="l"/>
            <a:endParaRPr lang="en-US" dirty="0"/>
          </a:p>
        </p:txBody>
      </p:sp>
      <p:pic>
        <p:nvPicPr>
          <p:cNvPr id="5" name="Picture 4">
            <a:extLst>
              <a:ext uri="{FF2B5EF4-FFF2-40B4-BE49-F238E27FC236}">
                <a16:creationId xmlns:a16="http://schemas.microsoft.com/office/drawing/2014/main" id="{835AE653-0C5D-4C5B-9A07-D41AE63AFB06}"/>
              </a:ext>
            </a:extLst>
          </p:cNvPr>
          <p:cNvPicPr>
            <a:picLocks noChangeAspect="1"/>
          </p:cNvPicPr>
          <p:nvPr/>
        </p:nvPicPr>
        <p:blipFill>
          <a:blip r:embed="rId3"/>
          <a:stretch>
            <a:fillRect/>
          </a:stretch>
        </p:blipFill>
        <p:spPr>
          <a:xfrm>
            <a:off x="3131840" y="1628800"/>
            <a:ext cx="6012160" cy="5229200"/>
          </a:xfrm>
          <a:prstGeom prst="rect">
            <a:avLst/>
          </a:prstGeom>
        </p:spPr>
      </p:pic>
    </p:spTree>
    <p:extLst>
      <p:ext uri="{BB962C8B-B14F-4D97-AF65-F5344CB8AC3E}">
        <p14:creationId xmlns:p14="http://schemas.microsoft.com/office/powerpoint/2010/main" val="383310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107504" y="116632"/>
            <a:ext cx="7128871" cy="92153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KEY INITIATIVES ARE IMPLEMENTING  THESE MULTIPLE INTERVENTIONS </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972595" y="6389457"/>
            <a:ext cx="3966577" cy="351911"/>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Making Prevention Work for Young Women and Girls</a:t>
            </a:r>
          </a:p>
          <a:p>
            <a:r>
              <a:rPr lang="en-US" dirty="0">
                <a:latin typeface="Arial" charset="0"/>
                <a:ea typeface="Arial" charset="0"/>
                <a:cs typeface="Arial" charset="0"/>
              </a:rPr>
              <a:t> </a:t>
            </a:r>
            <a:endParaRPr lang="en-US" dirty="0">
              <a:solidFill>
                <a:srgbClr val="00AEEF"/>
              </a:solidFill>
              <a:latin typeface="Arial" charset="0"/>
              <a:ea typeface="Arial" charset="0"/>
              <a:cs typeface="Arial" charset="0"/>
            </a:endParaRPr>
          </a:p>
        </p:txBody>
      </p:sp>
      <p:sp>
        <p:nvSpPr>
          <p:cNvPr id="11" name="Content Placeholder 2">
            <a:extLst>
              <a:ext uri="{FF2B5EF4-FFF2-40B4-BE49-F238E27FC236}">
                <a16:creationId xmlns:a16="http://schemas.microsoft.com/office/drawing/2014/main" id="{09D400C3-FE0E-48A1-93A1-108080105801}"/>
              </a:ext>
            </a:extLst>
          </p:cNvPr>
          <p:cNvSpPr txBox="1">
            <a:spLocks/>
          </p:cNvSpPr>
          <p:nvPr/>
        </p:nvSpPr>
        <p:spPr>
          <a:xfrm>
            <a:off x="130855" y="1368918"/>
            <a:ext cx="2433035" cy="1563979"/>
          </a:xfrm>
          <a:prstGeom prst="rect">
            <a:avLst/>
          </a:prstGeom>
          <a:solidFill>
            <a:schemeClr val="bg1"/>
          </a:solidFill>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tx1"/>
                </a:solidFill>
                <a:latin typeface="+mj-lt"/>
              </a:rPr>
              <a:t>PEPFAR has invested over $850 million in HIV prevention among adolescent girls and young women through </a:t>
            </a:r>
            <a:r>
              <a:rPr lang="en-US" sz="1600" dirty="0">
                <a:solidFill>
                  <a:schemeClr val="tx1"/>
                </a:solidFill>
                <a:latin typeface="+mj-lt"/>
                <a:ea typeface="Tahoma" panose="020B0604030504040204" pitchFamily="34" charset="0"/>
                <a:cs typeface="Tahoma" panose="020B0604030504040204" pitchFamily="34" charset="0"/>
              </a:rPr>
              <a:t>the</a:t>
            </a:r>
            <a:r>
              <a:rPr lang="en-US" sz="1600" dirty="0">
                <a:solidFill>
                  <a:schemeClr val="tx1"/>
                </a:solidFill>
                <a:latin typeface="+mj-lt"/>
              </a:rPr>
              <a:t> DREAMS Partnership</a:t>
            </a:r>
          </a:p>
        </p:txBody>
      </p:sp>
      <p:pic>
        <p:nvPicPr>
          <p:cNvPr id="12" name="Picture 11">
            <a:extLst>
              <a:ext uri="{FF2B5EF4-FFF2-40B4-BE49-F238E27FC236}">
                <a16:creationId xmlns:a16="http://schemas.microsoft.com/office/drawing/2014/main" id="{203CCB52-43BC-4A0C-BB9E-17A14910716F}"/>
              </a:ext>
            </a:extLst>
          </p:cNvPr>
          <p:cNvPicPr>
            <a:picLocks noChangeAspect="1"/>
          </p:cNvPicPr>
          <p:nvPr/>
        </p:nvPicPr>
        <p:blipFill>
          <a:blip r:embed="rId3"/>
          <a:stretch>
            <a:fillRect/>
          </a:stretch>
        </p:blipFill>
        <p:spPr>
          <a:xfrm>
            <a:off x="1979712" y="2527346"/>
            <a:ext cx="7033433" cy="3925989"/>
          </a:xfrm>
          <a:prstGeom prst="rect">
            <a:avLst/>
          </a:prstGeom>
        </p:spPr>
      </p:pic>
      <p:sp>
        <p:nvSpPr>
          <p:cNvPr id="13" name="TextBox 12">
            <a:extLst>
              <a:ext uri="{FF2B5EF4-FFF2-40B4-BE49-F238E27FC236}">
                <a16:creationId xmlns:a16="http://schemas.microsoft.com/office/drawing/2014/main" id="{714C0F6A-EF0D-4B03-B799-61E446F2BFCE}"/>
              </a:ext>
            </a:extLst>
          </p:cNvPr>
          <p:cNvSpPr txBox="1"/>
          <p:nvPr/>
        </p:nvSpPr>
        <p:spPr>
          <a:xfrm>
            <a:off x="2763851" y="1827743"/>
            <a:ext cx="6257408" cy="646331"/>
          </a:xfrm>
          <a:prstGeom prst="rect">
            <a:avLst/>
          </a:prstGeom>
          <a:solidFill>
            <a:srgbClr val="002060"/>
          </a:solidFill>
        </p:spPr>
        <p:txBody>
          <a:bodyPr wrap="square" rtlCol="0">
            <a:spAutoFit/>
          </a:bodyPr>
          <a:lstStyle/>
          <a:p>
            <a:pPr algn="ctr"/>
            <a:r>
              <a:rPr lang="en-US" dirty="0">
                <a:solidFill>
                  <a:schemeClr val="bg1"/>
                </a:solidFill>
              </a:rPr>
              <a:t>PEPFAR Strategy for Prevention in Adolescent Girls and Young Women</a:t>
            </a:r>
          </a:p>
        </p:txBody>
      </p:sp>
      <p:pic>
        <p:nvPicPr>
          <p:cNvPr id="14" name="Picture 13">
            <a:extLst>
              <a:ext uri="{FF2B5EF4-FFF2-40B4-BE49-F238E27FC236}">
                <a16:creationId xmlns:a16="http://schemas.microsoft.com/office/drawing/2014/main" id="{3434825C-1E7A-4B20-BE6A-6B4B7811AEB6}"/>
              </a:ext>
            </a:extLst>
          </p:cNvPr>
          <p:cNvPicPr>
            <a:picLocks noChangeAspect="1"/>
          </p:cNvPicPr>
          <p:nvPr/>
        </p:nvPicPr>
        <p:blipFill>
          <a:blip r:embed="rId4"/>
          <a:stretch>
            <a:fillRect/>
          </a:stretch>
        </p:blipFill>
        <p:spPr>
          <a:xfrm>
            <a:off x="4648" y="5603077"/>
            <a:ext cx="1757995" cy="1254923"/>
          </a:xfrm>
          <a:prstGeom prst="rect">
            <a:avLst/>
          </a:prstGeom>
        </p:spPr>
      </p:pic>
    </p:spTree>
    <p:extLst>
      <p:ext uri="{BB962C8B-B14F-4D97-AF65-F5344CB8AC3E}">
        <p14:creationId xmlns:p14="http://schemas.microsoft.com/office/powerpoint/2010/main" val="400956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323607" y="406366"/>
            <a:ext cx="6912768" cy="6318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…AND PRELIMINARY ANALYSES INDICATES PROMISING RESULTS</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972595" y="6389457"/>
            <a:ext cx="3966577" cy="351911"/>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Making Prevention Work for Young Women and Girls</a:t>
            </a:r>
          </a:p>
          <a:p>
            <a:r>
              <a:rPr lang="en-US" dirty="0">
                <a:latin typeface="Arial" charset="0"/>
                <a:ea typeface="Arial" charset="0"/>
                <a:cs typeface="Arial" charset="0"/>
              </a:rPr>
              <a:t> </a:t>
            </a:r>
            <a:endParaRPr lang="en-US" dirty="0">
              <a:solidFill>
                <a:srgbClr val="00AEE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7240A891-E0A2-4720-912C-82C0A14D2BF8}"/>
              </a:ext>
            </a:extLst>
          </p:cNvPr>
          <p:cNvPicPr>
            <a:picLocks noChangeAspect="1"/>
          </p:cNvPicPr>
          <p:nvPr/>
        </p:nvPicPr>
        <p:blipFill>
          <a:blip r:embed="rId3"/>
          <a:stretch>
            <a:fillRect/>
          </a:stretch>
        </p:blipFill>
        <p:spPr>
          <a:xfrm>
            <a:off x="1979713" y="2780928"/>
            <a:ext cx="6855242" cy="3608529"/>
          </a:xfrm>
          <a:prstGeom prst="rect">
            <a:avLst/>
          </a:prstGeom>
        </p:spPr>
      </p:pic>
      <p:sp>
        <p:nvSpPr>
          <p:cNvPr id="9" name="TextBox 8">
            <a:extLst>
              <a:ext uri="{FF2B5EF4-FFF2-40B4-BE49-F238E27FC236}">
                <a16:creationId xmlns:a16="http://schemas.microsoft.com/office/drawing/2014/main" id="{EF0A752C-3C2B-42A2-A130-1E9DC8C3D0EA}"/>
              </a:ext>
            </a:extLst>
          </p:cNvPr>
          <p:cNvSpPr txBox="1"/>
          <p:nvPr/>
        </p:nvSpPr>
        <p:spPr>
          <a:xfrm>
            <a:off x="755576" y="2001169"/>
            <a:ext cx="7863354" cy="646331"/>
          </a:xfrm>
          <a:prstGeom prst="rect">
            <a:avLst/>
          </a:prstGeom>
          <a:noFill/>
        </p:spPr>
        <p:txBody>
          <a:bodyPr wrap="square" rtlCol="0">
            <a:spAutoFit/>
          </a:bodyPr>
          <a:lstStyle/>
          <a:p>
            <a:pPr algn="ctr"/>
            <a:r>
              <a:rPr lang="en-US" dirty="0">
                <a:solidFill>
                  <a:schemeClr val="bg2">
                    <a:lumMod val="50000"/>
                  </a:schemeClr>
                </a:solidFill>
              </a:rPr>
              <a:t>Average percent declines in DREAMS sub-national units (2015 – 2018 Preliminary Data)</a:t>
            </a:r>
          </a:p>
        </p:txBody>
      </p:sp>
      <p:pic>
        <p:nvPicPr>
          <p:cNvPr id="10" name="Picture 9">
            <a:extLst>
              <a:ext uri="{FF2B5EF4-FFF2-40B4-BE49-F238E27FC236}">
                <a16:creationId xmlns:a16="http://schemas.microsoft.com/office/drawing/2014/main" id="{AB4BAC5A-B284-4A71-897E-F62E1A93B547}"/>
              </a:ext>
            </a:extLst>
          </p:cNvPr>
          <p:cNvPicPr>
            <a:picLocks noChangeAspect="1"/>
          </p:cNvPicPr>
          <p:nvPr/>
        </p:nvPicPr>
        <p:blipFill>
          <a:blip r:embed="rId4"/>
          <a:stretch>
            <a:fillRect/>
          </a:stretch>
        </p:blipFill>
        <p:spPr>
          <a:xfrm>
            <a:off x="99123" y="4856831"/>
            <a:ext cx="1629640" cy="1163298"/>
          </a:xfrm>
          <a:prstGeom prst="rect">
            <a:avLst/>
          </a:prstGeom>
        </p:spPr>
      </p:pic>
    </p:spTree>
    <p:extLst>
      <p:ext uri="{BB962C8B-B14F-4D97-AF65-F5344CB8AC3E}">
        <p14:creationId xmlns:p14="http://schemas.microsoft.com/office/powerpoint/2010/main" val="84307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323607" y="406366"/>
            <a:ext cx="6912768" cy="6318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THERE IS AN APPETITE FOR SCALE UP BY NATIONAL PROGRAMMES</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972595" y="6389457"/>
            <a:ext cx="3966577" cy="351911"/>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Making Prevention Work for Young Women and Girls</a:t>
            </a:r>
          </a:p>
          <a:p>
            <a:r>
              <a:rPr lang="en-US" dirty="0">
                <a:latin typeface="Arial" charset="0"/>
                <a:ea typeface="Arial" charset="0"/>
                <a:cs typeface="Arial" charset="0"/>
              </a:rPr>
              <a:t> </a:t>
            </a:r>
            <a:endParaRPr lang="en-US" dirty="0">
              <a:solidFill>
                <a:srgbClr val="00AEEF"/>
              </a:solidFill>
              <a:latin typeface="Arial" charset="0"/>
              <a:ea typeface="Arial" charset="0"/>
              <a:cs typeface="Arial" charset="0"/>
            </a:endParaRPr>
          </a:p>
        </p:txBody>
      </p:sp>
      <p:sp>
        <p:nvSpPr>
          <p:cNvPr id="14" name="Content Placeholder 2">
            <a:extLst>
              <a:ext uri="{FF2B5EF4-FFF2-40B4-BE49-F238E27FC236}">
                <a16:creationId xmlns:a16="http://schemas.microsoft.com/office/drawing/2014/main" id="{3D8C6849-9D3A-447A-AA81-24FE8E6E8BA8}"/>
              </a:ext>
            </a:extLst>
          </p:cNvPr>
          <p:cNvSpPr txBox="1">
            <a:spLocks/>
          </p:cNvSpPr>
          <p:nvPr/>
        </p:nvSpPr>
        <p:spPr>
          <a:xfrm>
            <a:off x="567044" y="2036586"/>
            <a:ext cx="5195718" cy="4704782"/>
          </a:xfrm>
          <a:prstGeom prst="rect">
            <a:avLst/>
          </a:prstGeom>
        </p:spPr>
        <p:txBody>
          <a:bodyPr vert="horz" lIns="0" tIns="0" rIns="0" bIns="45720" rtlCol="0">
            <a:normAutofit/>
          </a:bodyPr>
          <a:lstStyle>
            <a:lvl1pPr marL="0" indent="0" algn="l" defTabSz="457189" rtl="0" eaLnBrk="1" latinLnBrk="0" hangingPunct="1">
              <a:lnSpc>
                <a:spcPts val="1900"/>
              </a:lnSpc>
              <a:spcBef>
                <a:spcPts val="0"/>
              </a:spcBef>
              <a:buFontTx/>
              <a:buNone/>
              <a:defRPr sz="1800" kern="1200" baseline="0">
                <a:solidFill>
                  <a:schemeClr val="tx1"/>
                </a:solidFill>
                <a:latin typeface="+mn-lt"/>
                <a:ea typeface="+mn-ea"/>
                <a:cs typeface="+mn-cs"/>
              </a:defRPr>
            </a:lvl1pPr>
            <a:lvl2pPr marL="0" indent="0" algn="l" defTabSz="457189" rtl="0" eaLnBrk="1" latinLnBrk="0" hangingPunct="1">
              <a:lnSpc>
                <a:spcPts val="1900"/>
              </a:lnSpc>
              <a:spcBef>
                <a:spcPts val="0"/>
              </a:spcBef>
              <a:buFontTx/>
              <a:buNone/>
              <a:defRPr sz="1800" kern="1200">
                <a:solidFill>
                  <a:schemeClr val="tx1">
                    <a:lumMod val="50000"/>
                    <a:lumOff val="50000"/>
                  </a:schemeClr>
                </a:solidFill>
                <a:latin typeface="Arial"/>
                <a:ea typeface="+mn-ea"/>
                <a:cs typeface="+mn-cs"/>
              </a:defRPr>
            </a:lvl2pPr>
            <a:lvl3pPr marL="0" indent="0" algn="l" defTabSz="457189" rtl="0" eaLnBrk="1" latinLnBrk="0" hangingPunct="1">
              <a:lnSpc>
                <a:spcPts val="1700"/>
              </a:lnSpc>
              <a:spcBef>
                <a:spcPts val="0"/>
              </a:spcBef>
              <a:buFontTx/>
              <a:buNone/>
              <a:defRPr sz="1600" kern="1200" baseline="0">
                <a:solidFill>
                  <a:schemeClr val="tx1"/>
                </a:solidFill>
                <a:latin typeface="Arial"/>
                <a:ea typeface="+mn-ea"/>
                <a:cs typeface="+mn-cs"/>
              </a:defRPr>
            </a:lvl3pPr>
            <a:lvl4pPr marL="262793" indent="-136796" algn="l" defTabSz="457189" rtl="0" eaLnBrk="1" latinLnBrk="0" hangingPunct="1">
              <a:spcBef>
                <a:spcPts val="0"/>
              </a:spcBef>
              <a:buFont typeface="Lucida Grande"/>
              <a:buChar char="&gt;"/>
              <a:defRPr sz="1600" kern="1200" baseline="0">
                <a:solidFill>
                  <a:schemeClr val="tx1">
                    <a:lumMod val="50000"/>
                    <a:lumOff val="50000"/>
                  </a:schemeClr>
                </a:solidFill>
                <a:latin typeface="Arial"/>
                <a:ea typeface="+mn-ea"/>
                <a:cs typeface="+mn-cs"/>
              </a:defRPr>
            </a:lvl4pPr>
            <a:lvl5pPr marL="457189" indent="-136796" algn="l" defTabSz="457189" rtl="0" eaLnBrk="1" latinLnBrk="0" hangingPunct="1">
              <a:lnSpc>
                <a:spcPts val="1400"/>
              </a:lnSpc>
              <a:spcBef>
                <a:spcPts val="0"/>
              </a:spcBef>
              <a:buFont typeface="Arial"/>
              <a:buChar char="–"/>
              <a:defRPr sz="1200" kern="1200" baseline="0">
                <a:solidFill>
                  <a:schemeClr val="tx1">
                    <a:lumMod val="50000"/>
                    <a:lumOff val="50000"/>
                  </a:schemeClr>
                </a:solidFill>
                <a:latin typeface="Arial"/>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ts val="19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bg2">
                    <a:lumMod val="50000"/>
                  </a:schemeClr>
                </a:solidFill>
                <a:effectLst/>
                <a:uLnTx/>
                <a:uFillTx/>
                <a:latin typeface="Arial"/>
                <a:ea typeface="+mn-ea"/>
                <a:cs typeface="+mn-cs"/>
              </a:rPr>
              <a:t>Vision</a:t>
            </a:r>
          </a:p>
          <a:p>
            <a:pPr marL="0" marR="0" lvl="0" indent="0" algn="l" defTabSz="457189" rtl="0" eaLnBrk="1" fontAlgn="auto" latinLnBrk="0" hangingPunct="1">
              <a:lnSpc>
                <a:spcPts val="1900"/>
              </a:lnSpc>
              <a:spcBef>
                <a:spcPts val="0"/>
              </a:spcBef>
              <a:spcAft>
                <a:spcPts val="0"/>
              </a:spcAft>
              <a:buClrTx/>
              <a:buSzTx/>
              <a:buFontTx/>
              <a:buNone/>
              <a:tabLst/>
              <a:defRPr/>
            </a:pP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457189"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a:ea typeface="+mn-ea"/>
                <a:cs typeface="+mn-cs"/>
              </a:rPr>
              <a:t>The Global Fund invests in the scale-up of quality and comprehensive programs to contribute to the reduction of HIV incidence amongst girls and women (15-24) in 13 sub-Saharan countries </a:t>
            </a:r>
          </a:p>
          <a:p>
            <a:pPr marL="0" marR="0" lvl="0" indent="0" algn="l" defTabSz="457189" rtl="0" eaLnBrk="1" fontAlgn="auto" latinLnBrk="0" hangingPunct="1">
              <a:lnSpc>
                <a:spcPts val="1900"/>
              </a:lnSpc>
              <a:spcBef>
                <a:spcPts val="0"/>
              </a:spcBef>
              <a:spcAft>
                <a:spcPts val="0"/>
              </a:spcAft>
              <a:buClrTx/>
              <a:buSzTx/>
              <a:buFontTx/>
              <a:buNone/>
              <a:tabLst/>
              <a:defRPr/>
            </a:pPr>
            <a:endParaRPr kumimoji="0" lang="en-GB" sz="180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5" name="Content Placeholder 2">
            <a:extLst>
              <a:ext uri="{FF2B5EF4-FFF2-40B4-BE49-F238E27FC236}">
                <a16:creationId xmlns:a16="http://schemas.microsoft.com/office/drawing/2014/main" id="{08353296-9E97-4689-AB1E-B897EFE9122F}"/>
              </a:ext>
            </a:extLst>
          </p:cNvPr>
          <p:cNvSpPr txBox="1">
            <a:spLocks/>
          </p:cNvSpPr>
          <p:nvPr/>
        </p:nvSpPr>
        <p:spPr>
          <a:xfrm>
            <a:off x="5942347" y="2147290"/>
            <a:ext cx="2793206" cy="3611190"/>
          </a:xfrm>
          <a:prstGeom prst="rect">
            <a:avLst/>
          </a:prstGeom>
        </p:spPr>
        <p:txBody>
          <a:bodyPr vert="horz" lIns="0" tIns="0" rIns="0" bIns="34290" rtlCol="0">
            <a:normAutofit/>
          </a:bodyPr>
          <a:lstStyle>
            <a:lvl1pPr marL="0" indent="0" algn="l" defTabSz="609570" rtl="0" eaLnBrk="1" latinLnBrk="0" hangingPunct="1">
              <a:lnSpc>
                <a:spcPts val="2533"/>
              </a:lnSpc>
              <a:spcBef>
                <a:spcPts val="0"/>
              </a:spcBef>
              <a:buFontTx/>
              <a:buNone/>
              <a:defRPr sz="2400" kern="1200" baseline="0">
                <a:solidFill>
                  <a:schemeClr val="tx1"/>
                </a:solidFill>
                <a:latin typeface="+mn-lt"/>
                <a:ea typeface="+mn-ea"/>
                <a:cs typeface="+mn-cs"/>
              </a:defRPr>
            </a:lvl1pPr>
            <a:lvl2pPr marL="0" indent="0" algn="l" defTabSz="609570" rtl="0" eaLnBrk="1" latinLnBrk="0" hangingPunct="1">
              <a:lnSpc>
                <a:spcPts val="2533"/>
              </a:lnSpc>
              <a:spcBef>
                <a:spcPts val="0"/>
              </a:spcBef>
              <a:buFontTx/>
              <a:buNone/>
              <a:defRPr sz="2400" kern="1200">
                <a:solidFill>
                  <a:schemeClr val="tx1">
                    <a:lumMod val="50000"/>
                    <a:lumOff val="50000"/>
                  </a:schemeClr>
                </a:solidFill>
                <a:latin typeface="Arial"/>
                <a:ea typeface="+mn-ea"/>
                <a:cs typeface="+mn-cs"/>
              </a:defRPr>
            </a:lvl2pPr>
            <a:lvl3pPr marL="0" indent="0" algn="l" defTabSz="609570" rtl="0" eaLnBrk="1" latinLnBrk="0" hangingPunct="1">
              <a:lnSpc>
                <a:spcPts val="2267"/>
              </a:lnSpc>
              <a:spcBef>
                <a:spcPts val="0"/>
              </a:spcBef>
              <a:buFontTx/>
              <a:buNone/>
              <a:defRPr sz="2133" kern="1200" baseline="0">
                <a:solidFill>
                  <a:schemeClr val="tx1"/>
                </a:solidFill>
                <a:latin typeface="Arial"/>
                <a:ea typeface="+mn-ea"/>
                <a:cs typeface="+mn-cs"/>
              </a:defRPr>
            </a:lvl3pPr>
            <a:lvl4pPr marL="350382" indent="-182390" algn="l" defTabSz="609570" rtl="0" eaLnBrk="1" latinLnBrk="0" hangingPunct="1">
              <a:spcBef>
                <a:spcPts val="0"/>
              </a:spcBef>
              <a:buFont typeface="Lucida Grande"/>
              <a:buChar char="&gt;"/>
              <a:defRPr sz="2133" kern="1200" baseline="0">
                <a:solidFill>
                  <a:schemeClr val="tx1">
                    <a:lumMod val="50000"/>
                    <a:lumOff val="50000"/>
                  </a:schemeClr>
                </a:solidFill>
                <a:latin typeface="Arial"/>
                <a:ea typeface="+mn-ea"/>
                <a:cs typeface="+mn-cs"/>
              </a:defRPr>
            </a:lvl4pPr>
            <a:lvl5pPr marL="609570" indent="-182390" algn="l" defTabSz="609570" rtl="0" eaLnBrk="1" latinLnBrk="0" hangingPunct="1">
              <a:lnSpc>
                <a:spcPts val="1867"/>
              </a:lnSpc>
              <a:spcBef>
                <a:spcPts val="0"/>
              </a:spcBef>
              <a:buFont typeface="Arial"/>
              <a:buChar char="–"/>
              <a:defRPr sz="1600" kern="1200" baseline="0">
                <a:solidFill>
                  <a:schemeClr val="tx1">
                    <a:lumMod val="50000"/>
                    <a:lumOff val="50000"/>
                  </a:schemeClr>
                </a:solidFill>
                <a:latin typeface="Arial"/>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defTabSz="457178">
              <a:lnSpc>
                <a:spcPts val="1900"/>
              </a:lnSpc>
            </a:pPr>
            <a:r>
              <a:rPr lang="en-US" sz="1600" b="1" u="sng" dirty="0">
                <a:solidFill>
                  <a:schemeClr val="bg2">
                    <a:lumMod val="50000"/>
                  </a:schemeClr>
                </a:solidFill>
                <a:latin typeface="Arial"/>
              </a:rPr>
              <a:t>Contribution Measure(s)</a:t>
            </a:r>
          </a:p>
          <a:p>
            <a:pPr marL="257175" indent="-257175" defTabSz="457178">
              <a:lnSpc>
                <a:spcPts val="1900"/>
              </a:lnSpc>
              <a:buFont typeface="Arial" panose="020B0604020202020204" pitchFamily="34" charset="0"/>
              <a:buChar char="•"/>
            </a:pPr>
            <a:r>
              <a:rPr lang="en-US" sz="1600" dirty="0">
                <a:solidFill>
                  <a:prstClr val="black"/>
                </a:solidFill>
                <a:latin typeface="Arial"/>
              </a:rPr>
              <a:t>HIV incidence declines for females (15-24) by 58% by 2022 across the 13 countries. </a:t>
            </a:r>
          </a:p>
          <a:p>
            <a:pPr defTabSz="457178">
              <a:lnSpc>
                <a:spcPts val="1900"/>
              </a:lnSpc>
            </a:pPr>
            <a:endParaRPr lang="en-US" sz="1600" dirty="0">
              <a:solidFill>
                <a:prstClr val="black"/>
              </a:solidFill>
              <a:latin typeface="Arial"/>
            </a:endParaRPr>
          </a:p>
          <a:p>
            <a:pPr marL="257175" indent="-257175" defTabSz="457178">
              <a:lnSpc>
                <a:spcPts val="1900"/>
              </a:lnSpc>
              <a:buFont typeface="Arial" panose="020B0604020202020204" pitchFamily="34" charset="0"/>
              <a:buChar char="•"/>
            </a:pPr>
            <a:r>
              <a:rPr lang="en-GB" sz="1600" b="1" dirty="0">
                <a:solidFill>
                  <a:prstClr val="black"/>
                </a:solidFill>
                <a:latin typeface="Arial"/>
              </a:rPr>
              <a:t>90</a:t>
            </a:r>
            <a:r>
              <a:rPr lang="en-GB" sz="1600" dirty="0">
                <a:solidFill>
                  <a:prstClr val="black"/>
                </a:solidFill>
                <a:latin typeface="Arial"/>
              </a:rPr>
              <a:t>% of targeted adolescent girls and young women (AGYW) are reached with HIV prevention programs- </a:t>
            </a:r>
            <a:r>
              <a:rPr lang="en-GB" sz="1600" b="1" dirty="0">
                <a:solidFill>
                  <a:prstClr val="black"/>
                </a:solidFill>
                <a:latin typeface="Arial"/>
              </a:rPr>
              <a:t>defined package of services </a:t>
            </a:r>
            <a:r>
              <a:rPr lang="en-GB" sz="1600" dirty="0">
                <a:solidFill>
                  <a:prstClr val="black"/>
                </a:solidFill>
                <a:latin typeface="Arial"/>
              </a:rPr>
              <a:t>(indicator YP-2) across the 13 countries.</a:t>
            </a:r>
            <a:endParaRPr lang="en-US" sz="1600" dirty="0">
              <a:solidFill>
                <a:prstClr val="black"/>
              </a:solidFill>
              <a:latin typeface="Arial"/>
            </a:endParaRPr>
          </a:p>
          <a:p>
            <a:pPr marL="257175" indent="-257175" defTabSz="457178">
              <a:lnSpc>
                <a:spcPts val="1900"/>
              </a:lnSpc>
              <a:buFont typeface="Arial" panose="020B0604020202020204" pitchFamily="34" charset="0"/>
              <a:buChar char="•"/>
            </a:pPr>
            <a:endParaRPr lang="en-GB" sz="1600" dirty="0">
              <a:solidFill>
                <a:prstClr val="black"/>
              </a:solidFill>
              <a:latin typeface="Arial"/>
            </a:endParaRPr>
          </a:p>
        </p:txBody>
      </p:sp>
      <p:sp>
        <p:nvSpPr>
          <p:cNvPr id="16" name="Rectangle 15">
            <a:extLst>
              <a:ext uri="{FF2B5EF4-FFF2-40B4-BE49-F238E27FC236}">
                <a16:creationId xmlns:a16="http://schemas.microsoft.com/office/drawing/2014/main" id="{9A906080-0ED4-4D26-BC04-E0D4E42FA600}"/>
              </a:ext>
            </a:extLst>
          </p:cNvPr>
          <p:cNvSpPr/>
          <p:nvPr/>
        </p:nvSpPr>
        <p:spPr>
          <a:xfrm>
            <a:off x="3469688" y="3518700"/>
            <a:ext cx="1246328" cy="1600438"/>
          </a:xfrm>
          <a:prstGeom prst="rect">
            <a:avLst/>
          </a:prstGeom>
        </p:spPr>
        <p:txBody>
          <a:bodyPr wrap="square">
            <a:spAutoFit/>
          </a:bodyPr>
          <a:lstStyle/>
          <a:p>
            <a:pPr defTabSz="457189"/>
            <a:r>
              <a:rPr lang="en-GB" sz="1400" dirty="0">
                <a:solidFill>
                  <a:prstClr val="black"/>
                </a:solidFill>
                <a:latin typeface="Arial"/>
              </a:rPr>
              <a:t>Botswana</a:t>
            </a:r>
          </a:p>
          <a:p>
            <a:pPr defTabSz="457189"/>
            <a:r>
              <a:rPr lang="en-GB" sz="1400" dirty="0">
                <a:solidFill>
                  <a:prstClr val="black"/>
                </a:solidFill>
                <a:latin typeface="Arial"/>
              </a:rPr>
              <a:t>Cameroon</a:t>
            </a:r>
          </a:p>
          <a:p>
            <a:pPr defTabSz="457189"/>
            <a:r>
              <a:rPr lang="en-GB" sz="1400" dirty="0">
                <a:solidFill>
                  <a:prstClr val="black"/>
                </a:solidFill>
                <a:latin typeface="Arial"/>
              </a:rPr>
              <a:t>Kenya</a:t>
            </a:r>
          </a:p>
          <a:p>
            <a:pPr defTabSz="457189"/>
            <a:r>
              <a:rPr lang="en-GB" sz="1400" dirty="0">
                <a:solidFill>
                  <a:prstClr val="black"/>
                </a:solidFill>
                <a:latin typeface="Arial"/>
              </a:rPr>
              <a:t>Lesotho</a:t>
            </a:r>
          </a:p>
          <a:p>
            <a:pPr defTabSz="457189"/>
            <a:r>
              <a:rPr lang="en-GB" sz="1400" dirty="0">
                <a:solidFill>
                  <a:prstClr val="black"/>
                </a:solidFill>
                <a:latin typeface="Arial"/>
              </a:rPr>
              <a:t>Malawi</a:t>
            </a:r>
          </a:p>
          <a:p>
            <a:pPr defTabSz="457189"/>
            <a:r>
              <a:rPr lang="en-GB" sz="1400" dirty="0">
                <a:solidFill>
                  <a:prstClr val="black"/>
                </a:solidFill>
                <a:latin typeface="Arial"/>
              </a:rPr>
              <a:t>Namibia</a:t>
            </a:r>
          </a:p>
          <a:p>
            <a:pPr defTabSz="457189"/>
            <a:r>
              <a:rPr lang="en-GB" sz="1400" dirty="0">
                <a:solidFill>
                  <a:prstClr val="black"/>
                </a:solidFill>
                <a:latin typeface="Arial"/>
              </a:rPr>
              <a:t>Mozambique</a:t>
            </a:r>
          </a:p>
        </p:txBody>
      </p:sp>
      <p:sp>
        <p:nvSpPr>
          <p:cNvPr id="17" name="TextBox 16">
            <a:extLst>
              <a:ext uri="{FF2B5EF4-FFF2-40B4-BE49-F238E27FC236}">
                <a16:creationId xmlns:a16="http://schemas.microsoft.com/office/drawing/2014/main" id="{B079B60B-C910-41A1-A2F4-F06555ABA134}"/>
              </a:ext>
            </a:extLst>
          </p:cNvPr>
          <p:cNvSpPr txBox="1"/>
          <p:nvPr/>
        </p:nvSpPr>
        <p:spPr>
          <a:xfrm>
            <a:off x="4488401" y="3518700"/>
            <a:ext cx="1151021" cy="1600438"/>
          </a:xfrm>
          <a:prstGeom prst="rect">
            <a:avLst/>
          </a:prstGeom>
          <a:noFill/>
        </p:spPr>
        <p:txBody>
          <a:bodyPr wrap="none" rtlCol="0">
            <a:spAutoFit/>
          </a:bodyPr>
          <a:lstStyle/>
          <a:p>
            <a:pPr defTabSz="457189"/>
            <a:r>
              <a:rPr lang="en-GB" sz="1400" dirty="0">
                <a:solidFill>
                  <a:prstClr val="black"/>
                </a:solidFill>
                <a:latin typeface="Arial"/>
              </a:rPr>
              <a:t>South Africa</a:t>
            </a:r>
          </a:p>
          <a:p>
            <a:pPr defTabSz="457189"/>
            <a:r>
              <a:rPr lang="en-GB" sz="1400" dirty="0">
                <a:solidFill>
                  <a:prstClr val="black"/>
                </a:solidFill>
                <a:latin typeface="Arial"/>
              </a:rPr>
              <a:t>Swaziland</a:t>
            </a:r>
          </a:p>
          <a:p>
            <a:pPr defTabSz="457189"/>
            <a:r>
              <a:rPr lang="en-GB" sz="1400" dirty="0">
                <a:solidFill>
                  <a:prstClr val="black"/>
                </a:solidFill>
                <a:latin typeface="Arial"/>
              </a:rPr>
              <a:t>Tanzania</a:t>
            </a:r>
          </a:p>
          <a:p>
            <a:pPr defTabSz="457189"/>
            <a:r>
              <a:rPr lang="en-GB" sz="1400" dirty="0">
                <a:solidFill>
                  <a:prstClr val="black"/>
                </a:solidFill>
                <a:latin typeface="Arial"/>
              </a:rPr>
              <a:t>Uganda</a:t>
            </a:r>
          </a:p>
          <a:p>
            <a:pPr defTabSz="457189"/>
            <a:r>
              <a:rPr lang="en-GB" sz="1400" dirty="0">
                <a:solidFill>
                  <a:prstClr val="black"/>
                </a:solidFill>
                <a:latin typeface="Arial"/>
              </a:rPr>
              <a:t>Zambia</a:t>
            </a:r>
          </a:p>
          <a:p>
            <a:pPr defTabSz="457189"/>
            <a:r>
              <a:rPr lang="en-GB" sz="1400" dirty="0">
                <a:solidFill>
                  <a:prstClr val="black"/>
                </a:solidFill>
                <a:latin typeface="Arial"/>
              </a:rPr>
              <a:t>Zimbabwe</a:t>
            </a:r>
          </a:p>
          <a:p>
            <a:pPr defTabSz="457189"/>
            <a:endParaRPr lang="en-GB" sz="1400" dirty="0">
              <a:solidFill>
                <a:prstClr val="black"/>
              </a:solidFill>
              <a:latin typeface="Arial"/>
            </a:endParaRPr>
          </a:p>
        </p:txBody>
      </p:sp>
      <p:pic>
        <p:nvPicPr>
          <p:cNvPr id="18" name="Picture 17">
            <a:extLst>
              <a:ext uri="{FF2B5EF4-FFF2-40B4-BE49-F238E27FC236}">
                <a16:creationId xmlns:a16="http://schemas.microsoft.com/office/drawing/2014/main" id="{EBE4F7EB-09FE-4854-A886-3BECD348CB00}"/>
              </a:ext>
            </a:extLst>
          </p:cNvPr>
          <p:cNvPicPr>
            <a:picLocks noChangeAspect="1"/>
          </p:cNvPicPr>
          <p:nvPr/>
        </p:nvPicPr>
        <p:blipFill>
          <a:blip r:embed="rId3"/>
          <a:stretch>
            <a:fillRect/>
          </a:stretch>
        </p:blipFill>
        <p:spPr>
          <a:xfrm>
            <a:off x="602341" y="3645024"/>
            <a:ext cx="2867347" cy="2205956"/>
          </a:xfrm>
          <a:prstGeom prst="rect">
            <a:avLst/>
          </a:prstGeom>
        </p:spPr>
      </p:pic>
    </p:spTree>
    <p:extLst>
      <p:ext uri="{BB962C8B-B14F-4D97-AF65-F5344CB8AC3E}">
        <p14:creationId xmlns:p14="http://schemas.microsoft.com/office/powerpoint/2010/main" val="341588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26A246-A0CD-4779-84E3-37D8E42E9CA5}"/>
              </a:ext>
            </a:extLst>
          </p:cNvPr>
          <p:cNvSpPr txBox="1">
            <a:spLocks/>
          </p:cNvSpPr>
          <p:nvPr/>
        </p:nvSpPr>
        <p:spPr>
          <a:xfrm>
            <a:off x="467544" y="692696"/>
            <a:ext cx="6912768" cy="6318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LEVERAGING THE STAYFREE PARTNERSHIP</a:t>
            </a:r>
          </a:p>
        </p:txBody>
      </p:sp>
      <p:sp>
        <p:nvSpPr>
          <p:cNvPr id="7" name="Footer Placeholder 4">
            <a:extLst>
              <a:ext uri="{FF2B5EF4-FFF2-40B4-BE49-F238E27FC236}">
                <a16:creationId xmlns:a16="http://schemas.microsoft.com/office/drawing/2014/main" id="{90374A11-713C-4DC1-B124-80131AA3242B}"/>
              </a:ext>
            </a:extLst>
          </p:cNvPr>
          <p:cNvSpPr>
            <a:spLocks noGrp="1"/>
          </p:cNvSpPr>
          <p:nvPr>
            <p:ph type="ftr" sz="quarter" idx="11"/>
          </p:nvPr>
        </p:nvSpPr>
        <p:spPr>
          <a:xfrm>
            <a:off x="4972595" y="6389457"/>
            <a:ext cx="3966577" cy="351911"/>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Making Prevention Work for Young Women and Girls</a:t>
            </a:r>
          </a:p>
          <a:p>
            <a:r>
              <a:rPr lang="en-US" dirty="0">
                <a:latin typeface="Arial" charset="0"/>
                <a:ea typeface="Arial" charset="0"/>
                <a:cs typeface="Arial" charset="0"/>
              </a:rPr>
              <a:t> </a:t>
            </a:r>
            <a:endParaRPr lang="en-US" dirty="0">
              <a:solidFill>
                <a:srgbClr val="00AEEF"/>
              </a:solidFill>
              <a:latin typeface="Arial" charset="0"/>
              <a:ea typeface="Arial" charset="0"/>
              <a:cs typeface="Arial" charset="0"/>
            </a:endParaRPr>
          </a:p>
        </p:txBody>
      </p:sp>
      <p:sp>
        <p:nvSpPr>
          <p:cNvPr id="5" name="Content Placeholder 2">
            <a:extLst>
              <a:ext uri="{FF2B5EF4-FFF2-40B4-BE49-F238E27FC236}">
                <a16:creationId xmlns:a16="http://schemas.microsoft.com/office/drawing/2014/main" id="{40ADB275-DB52-46A4-A9B5-C0F1FBBD592B}"/>
              </a:ext>
            </a:extLst>
          </p:cNvPr>
          <p:cNvSpPr txBox="1">
            <a:spLocks/>
          </p:cNvSpPr>
          <p:nvPr/>
        </p:nvSpPr>
        <p:spPr>
          <a:xfrm>
            <a:off x="287520" y="1839200"/>
            <a:ext cx="8532952" cy="3786171"/>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200" dirty="0"/>
              <a:t>Within the Stay Free component, the collaborating agencies have signaled specific commitments to support the translation of lessons learned into </a:t>
            </a:r>
            <a:r>
              <a:rPr lang="en-US" sz="2200" dirty="0">
                <a:solidFill>
                  <a:schemeClr val="tx2">
                    <a:lumMod val="75000"/>
                  </a:schemeClr>
                </a:solidFill>
              </a:rPr>
              <a:t>scaled up programmes for deeper impact</a:t>
            </a:r>
          </a:p>
          <a:p>
            <a:endParaRPr lang="en-US" sz="1800" dirty="0"/>
          </a:p>
          <a:p>
            <a:endParaRPr lang="en-US" sz="1800" dirty="0"/>
          </a:p>
        </p:txBody>
      </p:sp>
      <p:graphicFrame>
        <p:nvGraphicFramePr>
          <p:cNvPr id="6" name="Table 5">
            <a:extLst>
              <a:ext uri="{FF2B5EF4-FFF2-40B4-BE49-F238E27FC236}">
                <a16:creationId xmlns:a16="http://schemas.microsoft.com/office/drawing/2014/main" id="{E6A33C20-94A0-4C99-8294-711B3EAE64A5}"/>
              </a:ext>
            </a:extLst>
          </p:cNvPr>
          <p:cNvGraphicFramePr>
            <a:graphicFrameLocks noGrp="1"/>
          </p:cNvGraphicFramePr>
          <p:nvPr>
            <p:extLst>
              <p:ext uri="{D42A27DB-BD31-4B8C-83A1-F6EECF244321}">
                <p14:modId xmlns:p14="http://schemas.microsoft.com/office/powerpoint/2010/main" val="2303692636"/>
              </p:ext>
            </p:extLst>
          </p:nvPr>
        </p:nvGraphicFramePr>
        <p:xfrm>
          <a:off x="467544" y="3132544"/>
          <a:ext cx="8100904" cy="3032760"/>
        </p:xfrm>
        <a:graphic>
          <a:graphicData uri="http://schemas.openxmlformats.org/drawingml/2006/table">
            <a:tbl>
              <a:tblPr firstRow="1" bandRow="1">
                <a:tableStyleId>{3B4B98B0-60AC-42C2-AFA5-B58CD77FA1E5}</a:tableStyleId>
              </a:tblPr>
              <a:tblGrid>
                <a:gridCol w="4885353">
                  <a:extLst>
                    <a:ext uri="{9D8B030D-6E8A-4147-A177-3AD203B41FA5}">
                      <a16:colId xmlns:a16="http://schemas.microsoft.com/office/drawing/2014/main" val="1976270642"/>
                    </a:ext>
                  </a:extLst>
                </a:gridCol>
                <a:gridCol w="3215551">
                  <a:extLst>
                    <a:ext uri="{9D8B030D-6E8A-4147-A177-3AD203B41FA5}">
                      <a16:colId xmlns:a16="http://schemas.microsoft.com/office/drawing/2014/main" val="4219130851"/>
                    </a:ext>
                  </a:extLst>
                </a:gridCol>
              </a:tblGrid>
              <a:tr h="370840">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Key Commitments</a:t>
                      </a:r>
                    </a:p>
                  </a:txBody>
                  <a:tcPr/>
                </a:tc>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Collaborating Agencies</a:t>
                      </a:r>
                    </a:p>
                  </a:txBody>
                  <a:tcPr/>
                </a:tc>
                <a:extLst>
                  <a:ext uri="{0D108BD9-81ED-4DB2-BD59-A6C34878D82A}">
                    <a16:rowId xmlns:a16="http://schemas.microsoft.com/office/drawing/2014/main" val="2662589957"/>
                  </a:ext>
                </a:extLst>
              </a:tr>
              <a:tr h="370840">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Fostering and enhancing </a:t>
                      </a:r>
                      <a:r>
                        <a:rPr lang="en-US" b="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programme</a:t>
                      </a:r>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coordination</a:t>
                      </a:r>
                    </a:p>
                  </a:txBody>
                  <a:tcPr/>
                </a:tc>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UNAIDS, UNICEF, UNFPA, CIFF, EGPAF, WHO</a:t>
                      </a:r>
                    </a:p>
                  </a:txBody>
                  <a:tcPr/>
                </a:tc>
                <a:extLst>
                  <a:ext uri="{0D108BD9-81ED-4DB2-BD59-A6C34878D82A}">
                    <a16:rowId xmlns:a16="http://schemas.microsoft.com/office/drawing/2014/main" val="4178776379"/>
                  </a:ext>
                </a:extLst>
              </a:tr>
              <a:tr h="370840">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Knowledge sharing and collaborative learning</a:t>
                      </a:r>
                    </a:p>
                  </a:txBody>
                  <a:tcPr/>
                </a:tc>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UNICEF, GFATM, WHO, PEPFAR, UNAIDS</a:t>
                      </a:r>
                    </a:p>
                  </a:txBody>
                  <a:tcPr/>
                </a:tc>
                <a:extLst>
                  <a:ext uri="{0D108BD9-81ED-4DB2-BD59-A6C34878D82A}">
                    <a16:rowId xmlns:a16="http://schemas.microsoft.com/office/drawing/2014/main" val="4169882415"/>
                  </a:ext>
                </a:extLst>
              </a:tr>
              <a:tr h="370840">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Promoting SRHR and HIV Linkages</a:t>
                      </a:r>
                    </a:p>
                  </a:txBody>
                  <a:tcPr/>
                </a:tc>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UNFPA, WHO</a:t>
                      </a:r>
                    </a:p>
                  </a:txBody>
                  <a:tcPr/>
                </a:tc>
                <a:extLst>
                  <a:ext uri="{0D108BD9-81ED-4DB2-BD59-A6C34878D82A}">
                    <a16:rowId xmlns:a16="http://schemas.microsoft.com/office/drawing/2014/main" val="222205484"/>
                  </a:ext>
                </a:extLst>
              </a:tr>
              <a:tr h="370840">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Availing better data, including key disaggregations and analytics</a:t>
                      </a:r>
                    </a:p>
                  </a:txBody>
                  <a:tcPr/>
                </a:tc>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UNAIDS, UNICEF, WHO, GFATM, PEPFAR, EGPAF</a:t>
                      </a:r>
                    </a:p>
                  </a:txBody>
                  <a:tcPr/>
                </a:tc>
                <a:extLst>
                  <a:ext uri="{0D108BD9-81ED-4DB2-BD59-A6C34878D82A}">
                    <a16:rowId xmlns:a16="http://schemas.microsoft.com/office/drawing/2014/main" val="3413664844"/>
                  </a:ext>
                </a:extLst>
              </a:tr>
              <a:tr h="370840">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Promoting women and girls’ engagement</a:t>
                      </a:r>
                    </a:p>
                  </a:txBody>
                  <a:tcPr/>
                </a:tc>
                <a:tc>
                  <a:txBody>
                    <a:bodyPr/>
                    <a:lstStyle/>
                    <a:p>
                      <a:r>
                        <a:rPr lang="en-US" b="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UNFPA, GFATM, PEPFAR</a:t>
                      </a:r>
                    </a:p>
                  </a:txBody>
                  <a:tcPr/>
                </a:tc>
                <a:extLst>
                  <a:ext uri="{0D108BD9-81ED-4DB2-BD59-A6C34878D82A}">
                    <a16:rowId xmlns:a16="http://schemas.microsoft.com/office/drawing/2014/main" val="1064266249"/>
                  </a:ext>
                </a:extLst>
              </a:tr>
            </a:tbl>
          </a:graphicData>
        </a:graphic>
      </p:graphicFrame>
    </p:spTree>
    <p:extLst>
      <p:ext uri="{BB962C8B-B14F-4D97-AF65-F5344CB8AC3E}">
        <p14:creationId xmlns:p14="http://schemas.microsoft.com/office/powerpoint/2010/main" val="3070407013"/>
      </p:ext>
    </p:extLst>
  </p:cSld>
  <p:clrMapOvr>
    <a:masterClrMapping/>
  </p:clrMapOvr>
</p:sld>
</file>

<file path=ppt/theme/theme1.xml><?xml version="1.0" encoding="utf-8"?>
<a:theme xmlns:a="http://schemas.openxmlformats.org/drawingml/2006/main" name="Office Theme">
  <a:themeElements>
    <a:clrScheme name="SFSFAF colours">
      <a:dk1>
        <a:sysClr val="windowText" lastClr="000000"/>
      </a:dk1>
      <a:lt1>
        <a:sysClr val="window" lastClr="FFFFFF"/>
      </a:lt1>
      <a:dk2>
        <a:srgbClr val="F89A20"/>
      </a:dk2>
      <a:lt2>
        <a:srgbClr val="B6AEA7"/>
      </a:lt2>
      <a:accent1>
        <a:srgbClr val="72CAC6"/>
      </a:accent1>
      <a:accent2>
        <a:srgbClr val="F0566F"/>
      </a:accent2>
      <a:accent3>
        <a:srgbClr val="00A99A"/>
      </a:accent3>
      <a:accent4>
        <a:srgbClr val="08BCC1"/>
      </a:accent4>
      <a:accent5>
        <a:srgbClr val="63CDF6"/>
      </a:accent5>
      <a:accent6>
        <a:srgbClr val="CDC884"/>
      </a:accent6>
      <a:hlink>
        <a:srgbClr val="006EB6"/>
      </a:hlink>
      <a:folHlink>
        <a:srgbClr val="00AEE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976</Words>
  <Application>Microsoft Office PowerPoint</Application>
  <PresentationFormat>On-screen Show (4:3)</PresentationFormat>
  <Paragraphs>116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Segoe UI Historic</vt:lpstr>
      <vt:lpstr>Tahoma</vt:lpstr>
      <vt:lpstr>Office Theme</vt:lpstr>
      <vt:lpstr>2019 Progress Report launch</vt:lpstr>
      <vt:lpstr>Making Prevention Work for Young Women and Girls The Global Response in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UNAIDS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Gouiran</dc:creator>
  <cp:lastModifiedBy>Damilola Walker</cp:lastModifiedBy>
  <cp:revision>39</cp:revision>
  <dcterms:created xsi:type="dcterms:W3CDTF">2017-05-24T08:58:45Z</dcterms:created>
  <dcterms:modified xsi:type="dcterms:W3CDTF">2019-07-22T12:05:07Z</dcterms:modified>
</cp:coreProperties>
</file>